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0" r:id="rId2"/>
    <p:sldId id="349" r:id="rId3"/>
    <p:sldId id="351" r:id="rId4"/>
    <p:sldId id="352" r:id="rId5"/>
    <p:sldId id="353" r:id="rId6"/>
    <p:sldId id="354" r:id="rId7"/>
    <p:sldId id="355" r:id="rId8"/>
    <p:sldId id="350" r:id="rId9"/>
    <p:sldId id="345" r:id="rId10"/>
    <p:sldId id="356" r:id="rId1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36" autoAdjust="0"/>
  </p:normalViewPr>
  <p:slideViewPr>
    <p:cSldViewPr>
      <p:cViewPr varScale="1">
        <p:scale>
          <a:sx n="56" d="100"/>
          <a:sy n="56" d="100"/>
        </p:scale>
        <p:origin x="-120" y="-528"/>
      </p:cViewPr>
      <p:guideLst>
        <p:guide orient="horz" pos="2160"/>
        <p:guide pos="2880"/>
      </p:guideLst>
    </p:cSldViewPr>
  </p:slideViewPr>
  <p:notesTextViewPr>
    <p:cViewPr>
      <p:scale>
        <a:sx n="1" d="1"/>
        <a:sy n="1" d="1"/>
      </p:scale>
      <p:origin x="0" y="0"/>
    </p:cViewPr>
  </p:notesTextViewPr>
  <p:sorterViewPr>
    <p:cViewPr>
      <p:scale>
        <a:sx n="100" d="100"/>
        <a:sy n="100" d="100"/>
      </p:scale>
      <p:origin x="0" y="288"/>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61A504-8CD4-C04A-942F-F0D5EB969FF1}" type="doc">
      <dgm:prSet loTypeId="urn:microsoft.com/office/officeart/2005/8/layout/equation2" loCatId="" qsTypeId="urn:microsoft.com/office/officeart/2005/8/quickstyle/3D1" qsCatId="3D" csTypeId="urn:microsoft.com/office/officeart/2005/8/colors/accent1_2" csCatId="accent1" phldr="1"/>
      <dgm:spPr/>
    </dgm:pt>
    <dgm:pt modelId="{FCF3F420-71FA-6B41-8FC1-B3A64A57AB60}">
      <dgm:prSet phldrT="[Text]"/>
      <dgm:spPr>
        <a:xfrm>
          <a:off x="617894" y="558"/>
          <a:ext cx="1120753" cy="1120753"/>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en-US">
              <a:solidFill>
                <a:sysClr val="window" lastClr="FFFFFF"/>
              </a:solidFill>
              <a:latin typeface="Calibri"/>
              <a:ea typeface="+mn-ea"/>
              <a:cs typeface="+mn-cs"/>
            </a:rPr>
            <a:t>Rights-based civil registration systems standards</a:t>
          </a:r>
        </a:p>
      </dgm:t>
    </dgm:pt>
    <dgm:pt modelId="{9E6749D6-6422-AC47-962A-6739F4C83A83}" type="parTrans" cxnId="{DA8A871D-2D53-AE41-AD23-A0A3209E391B}">
      <dgm:prSet/>
      <dgm:spPr/>
      <dgm:t>
        <a:bodyPr/>
        <a:lstStyle/>
        <a:p>
          <a:endParaRPr lang="en-US"/>
        </a:p>
      </dgm:t>
    </dgm:pt>
    <dgm:pt modelId="{D9539F4F-6145-2D46-A557-D84D09DA1536}" type="sibTrans" cxnId="{DA8A871D-2D53-AE41-AD23-A0A3209E391B}">
      <dgm:prSet/>
      <dgm:spPr>
        <a:xfrm>
          <a:off x="853252" y="1212316"/>
          <a:ext cx="650036" cy="650036"/>
        </a:xfrm>
        <a:gradFill rotWithShape="0">
          <a:gsLst>
            <a:gs pos="0">
              <a:srgbClr val="4F81BD">
                <a:tint val="60000"/>
                <a:hueOff val="0"/>
                <a:satOff val="0"/>
                <a:lumOff val="0"/>
                <a:alphaOff val="0"/>
                <a:shade val="51000"/>
                <a:satMod val="130000"/>
              </a:srgbClr>
            </a:gs>
            <a:gs pos="80000">
              <a:srgbClr val="4F81BD">
                <a:tint val="60000"/>
                <a:hueOff val="0"/>
                <a:satOff val="0"/>
                <a:lumOff val="0"/>
                <a:alphaOff val="0"/>
                <a:shade val="93000"/>
                <a:satMod val="130000"/>
              </a:srgbClr>
            </a:gs>
            <a:gs pos="100000">
              <a:srgbClr val="4F81BD">
                <a:tint val="6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gm:spPr>
      <dgm:t>
        <a:bodyPr/>
        <a:lstStyle/>
        <a:p>
          <a:endParaRPr lang="en-US">
            <a:solidFill>
              <a:sysClr val="window" lastClr="FFFFFF"/>
            </a:solidFill>
            <a:latin typeface="Calibri"/>
            <a:ea typeface="+mn-ea"/>
            <a:cs typeface="+mn-cs"/>
          </a:endParaRPr>
        </a:p>
      </dgm:t>
    </dgm:pt>
    <dgm:pt modelId="{CE4A72E2-FBDC-9A4F-BF28-890855AA7F4B}">
      <dgm:prSet phldrT="[Text]"/>
      <dgm:spPr>
        <a:xfrm>
          <a:off x="617894" y="1953358"/>
          <a:ext cx="1120753" cy="1120753"/>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en-US">
              <a:solidFill>
                <a:sysClr val="window" lastClr="FFFFFF"/>
              </a:solidFill>
              <a:latin typeface="Calibri"/>
              <a:ea typeface="+mn-ea"/>
              <a:cs typeface="+mn-cs"/>
            </a:rPr>
            <a:t>Effective child rights treaty systems standards</a:t>
          </a:r>
        </a:p>
      </dgm:t>
    </dgm:pt>
    <dgm:pt modelId="{4EAA5D56-6E72-574D-A52A-175F67FE6AC6}" type="parTrans" cxnId="{D763B527-14F1-3C44-AFF8-E8BC118855E0}">
      <dgm:prSet/>
      <dgm:spPr/>
      <dgm:t>
        <a:bodyPr/>
        <a:lstStyle/>
        <a:p>
          <a:endParaRPr lang="en-US"/>
        </a:p>
      </dgm:t>
    </dgm:pt>
    <dgm:pt modelId="{DA573B91-E13B-B549-A4A9-120B364BA0EF}" type="sibTrans" cxnId="{D763B527-14F1-3C44-AFF8-E8BC118855E0}">
      <dgm:prSet/>
      <dgm:spPr>
        <a:xfrm>
          <a:off x="1906760" y="1328874"/>
          <a:ext cx="356399" cy="416920"/>
        </a:xfrm>
        <a:gradFill rotWithShape="0">
          <a:gsLst>
            <a:gs pos="0">
              <a:srgbClr val="4F81BD">
                <a:tint val="60000"/>
                <a:hueOff val="0"/>
                <a:satOff val="0"/>
                <a:lumOff val="0"/>
                <a:alphaOff val="0"/>
                <a:shade val="51000"/>
                <a:satMod val="130000"/>
              </a:srgbClr>
            </a:gs>
            <a:gs pos="80000">
              <a:srgbClr val="4F81BD">
                <a:tint val="60000"/>
                <a:hueOff val="0"/>
                <a:satOff val="0"/>
                <a:lumOff val="0"/>
                <a:alphaOff val="0"/>
                <a:shade val="93000"/>
                <a:satMod val="130000"/>
              </a:srgbClr>
            </a:gs>
            <a:gs pos="100000">
              <a:srgbClr val="4F81BD">
                <a:tint val="6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gm:spPr>
      <dgm:t>
        <a:bodyPr/>
        <a:lstStyle/>
        <a:p>
          <a:endParaRPr lang="en-US">
            <a:solidFill>
              <a:sysClr val="window" lastClr="FFFFFF"/>
            </a:solidFill>
            <a:latin typeface="Calibri"/>
            <a:ea typeface="+mn-ea"/>
            <a:cs typeface="+mn-cs"/>
          </a:endParaRPr>
        </a:p>
      </dgm:t>
    </dgm:pt>
    <dgm:pt modelId="{74053527-3F1D-584B-9049-626CEDC2D3DE}">
      <dgm:prSet phldrT="[Text]"/>
      <dgm:spPr>
        <a:xfrm>
          <a:off x="2411099" y="416581"/>
          <a:ext cx="2241506" cy="2241506"/>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en-US" dirty="0">
              <a:solidFill>
                <a:sysClr val="window" lastClr="FFFFFF"/>
              </a:solidFill>
              <a:latin typeface="Calibri"/>
              <a:ea typeface="+mn-ea"/>
              <a:cs typeface="+mn-cs"/>
            </a:rPr>
            <a:t>LEGAL IDENTITY FOR ALL</a:t>
          </a:r>
        </a:p>
      </dgm:t>
    </dgm:pt>
    <dgm:pt modelId="{44754A64-A3E7-C54D-83D3-10C3AEB60DE3}" type="parTrans" cxnId="{98D703FF-5FE0-5A48-A96A-5D95CA638D5E}">
      <dgm:prSet/>
      <dgm:spPr/>
      <dgm:t>
        <a:bodyPr/>
        <a:lstStyle/>
        <a:p>
          <a:endParaRPr lang="en-US"/>
        </a:p>
      </dgm:t>
    </dgm:pt>
    <dgm:pt modelId="{8B58C642-27C5-BB4A-A8B6-02CB3D374533}" type="sibTrans" cxnId="{98D703FF-5FE0-5A48-A96A-5D95CA638D5E}">
      <dgm:prSet/>
      <dgm:spPr/>
      <dgm:t>
        <a:bodyPr/>
        <a:lstStyle/>
        <a:p>
          <a:endParaRPr lang="en-US"/>
        </a:p>
      </dgm:t>
    </dgm:pt>
    <dgm:pt modelId="{E8A15F33-9943-2F46-B07F-C56738DD6528}" type="pres">
      <dgm:prSet presAssocID="{0261A504-8CD4-C04A-942F-F0D5EB969FF1}" presName="Name0" presStyleCnt="0">
        <dgm:presLayoutVars>
          <dgm:dir/>
          <dgm:resizeHandles val="exact"/>
        </dgm:presLayoutVars>
      </dgm:prSet>
      <dgm:spPr/>
    </dgm:pt>
    <dgm:pt modelId="{250EFDB8-AD7D-1D4D-BE6B-5D500D6CB82B}" type="pres">
      <dgm:prSet presAssocID="{0261A504-8CD4-C04A-942F-F0D5EB969FF1}" presName="vNodes" presStyleCnt="0"/>
      <dgm:spPr/>
    </dgm:pt>
    <dgm:pt modelId="{3A563DC5-7599-594C-9221-BA5F8F22D8C5}" type="pres">
      <dgm:prSet presAssocID="{FCF3F420-71FA-6B41-8FC1-B3A64A57AB60}" presName="node" presStyleLbl="node1" presStyleIdx="0" presStyleCnt="3">
        <dgm:presLayoutVars>
          <dgm:bulletEnabled val="1"/>
        </dgm:presLayoutVars>
      </dgm:prSet>
      <dgm:spPr>
        <a:prstGeom prst="ellipse">
          <a:avLst/>
        </a:prstGeom>
      </dgm:spPr>
      <dgm:t>
        <a:bodyPr/>
        <a:lstStyle/>
        <a:p>
          <a:endParaRPr lang="en-US"/>
        </a:p>
      </dgm:t>
    </dgm:pt>
    <dgm:pt modelId="{79013D6E-D9A8-5246-BBD4-7026B7522560}" type="pres">
      <dgm:prSet presAssocID="{D9539F4F-6145-2D46-A557-D84D09DA1536}" presName="spacerT" presStyleCnt="0"/>
      <dgm:spPr/>
    </dgm:pt>
    <dgm:pt modelId="{7763D0EF-E794-8448-B0D7-DD5065B8867A}" type="pres">
      <dgm:prSet presAssocID="{D9539F4F-6145-2D46-A557-D84D09DA1536}" presName="sibTrans" presStyleLbl="sibTrans2D1" presStyleIdx="0" presStyleCnt="2"/>
      <dgm:spPr>
        <a:prstGeom prst="mathPlus">
          <a:avLst/>
        </a:prstGeom>
      </dgm:spPr>
      <dgm:t>
        <a:bodyPr/>
        <a:lstStyle/>
        <a:p>
          <a:endParaRPr lang="en-GB"/>
        </a:p>
      </dgm:t>
    </dgm:pt>
    <dgm:pt modelId="{3F81F7CB-4CE8-E246-904F-B2153D1B597B}" type="pres">
      <dgm:prSet presAssocID="{D9539F4F-6145-2D46-A557-D84D09DA1536}" presName="spacerB" presStyleCnt="0"/>
      <dgm:spPr/>
    </dgm:pt>
    <dgm:pt modelId="{C2283C8C-8553-1B43-A362-ED7B351D7ECD}" type="pres">
      <dgm:prSet presAssocID="{CE4A72E2-FBDC-9A4F-BF28-890855AA7F4B}" presName="node" presStyleLbl="node1" presStyleIdx="1" presStyleCnt="3">
        <dgm:presLayoutVars>
          <dgm:bulletEnabled val="1"/>
        </dgm:presLayoutVars>
      </dgm:prSet>
      <dgm:spPr>
        <a:prstGeom prst="ellipse">
          <a:avLst/>
        </a:prstGeom>
      </dgm:spPr>
      <dgm:t>
        <a:bodyPr/>
        <a:lstStyle/>
        <a:p>
          <a:endParaRPr lang="en-US"/>
        </a:p>
      </dgm:t>
    </dgm:pt>
    <dgm:pt modelId="{D33686E1-0CE5-E448-B068-DCD7093C3BD3}" type="pres">
      <dgm:prSet presAssocID="{0261A504-8CD4-C04A-942F-F0D5EB969FF1}" presName="sibTransLast" presStyleLbl="sibTrans2D1" presStyleIdx="1" presStyleCnt="2"/>
      <dgm:spPr>
        <a:prstGeom prst="rightArrow">
          <a:avLst>
            <a:gd name="adj1" fmla="val 60000"/>
            <a:gd name="adj2" fmla="val 50000"/>
          </a:avLst>
        </a:prstGeom>
      </dgm:spPr>
      <dgm:t>
        <a:bodyPr/>
        <a:lstStyle/>
        <a:p>
          <a:endParaRPr lang="en-GB"/>
        </a:p>
      </dgm:t>
    </dgm:pt>
    <dgm:pt modelId="{FF875808-02AE-8C44-B706-1999A1589836}" type="pres">
      <dgm:prSet presAssocID="{0261A504-8CD4-C04A-942F-F0D5EB969FF1}" presName="connectorText" presStyleLbl="sibTrans2D1" presStyleIdx="1" presStyleCnt="2"/>
      <dgm:spPr/>
      <dgm:t>
        <a:bodyPr/>
        <a:lstStyle/>
        <a:p>
          <a:endParaRPr lang="en-GB"/>
        </a:p>
      </dgm:t>
    </dgm:pt>
    <dgm:pt modelId="{339E23EE-064C-EF47-A739-6090E7613946}" type="pres">
      <dgm:prSet presAssocID="{0261A504-8CD4-C04A-942F-F0D5EB969FF1}" presName="lastNode" presStyleLbl="node1" presStyleIdx="2" presStyleCnt="3" custLinFactNeighborX="-1606" custLinFactNeighborY="-1587">
        <dgm:presLayoutVars>
          <dgm:bulletEnabled val="1"/>
        </dgm:presLayoutVars>
      </dgm:prSet>
      <dgm:spPr>
        <a:prstGeom prst="ellipse">
          <a:avLst/>
        </a:prstGeom>
      </dgm:spPr>
      <dgm:t>
        <a:bodyPr/>
        <a:lstStyle/>
        <a:p>
          <a:endParaRPr lang="en-US"/>
        </a:p>
      </dgm:t>
    </dgm:pt>
  </dgm:ptLst>
  <dgm:cxnLst>
    <dgm:cxn modelId="{36964008-3759-4386-A265-B2B18FE003E3}" type="presOf" srcId="{FCF3F420-71FA-6B41-8FC1-B3A64A57AB60}" destId="{3A563DC5-7599-594C-9221-BA5F8F22D8C5}" srcOrd="0" destOrd="0" presId="urn:microsoft.com/office/officeart/2005/8/layout/equation2"/>
    <dgm:cxn modelId="{E011DDFC-B461-4F9D-8761-1F91D80670D2}" type="presOf" srcId="{DA573B91-E13B-B549-A4A9-120B364BA0EF}" destId="{FF875808-02AE-8C44-B706-1999A1589836}" srcOrd="1" destOrd="0" presId="urn:microsoft.com/office/officeart/2005/8/layout/equation2"/>
    <dgm:cxn modelId="{98D703FF-5FE0-5A48-A96A-5D95CA638D5E}" srcId="{0261A504-8CD4-C04A-942F-F0D5EB969FF1}" destId="{74053527-3F1D-584B-9049-626CEDC2D3DE}" srcOrd="2" destOrd="0" parTransId="{44754A64-A3E7-C54D-83D3-10C3AEB60DE3}" sibTransId="{8B58C642-27C5-BB4A-A8B6-02CB3D374533}"/>
    <dgm:cxn modelId="{4E6D4635-9F01-4C1B-BEC6-4FFAEFF0907C}" type="presOf" srcId="{0261A504-8CD4-C04A-942F-F0D5EB969FF1}" destId="{E8A15F33-9943-2F46-B07F-C56738DD6528}" srcOrd="0" destOrd="0" presId="urn:microsoft.com/office/officeart/2005/8/layout/equation2"/>
    <dgm:cxn modelId="{DA8A871D-2D53-AE41-AD23-A0A3209E391B}" srcId="{0261A504-8CD4-C04A-942F-F0D5EB969FF1}" destId="{FCF3F420-71FA-6B41-8FC1-B3A64A57AB60}" srcOrd="0" destOrd="0" parTransId="{9E6749D6-6422-AC47-962A-6739F4C83A83}" sibTransId="{D9539F4F-6145-2D46-A557-D84D09DA1536}"/>
    <dgm:cxn modelId="{D763B527-14F1-3C44-AFF8-E8BC118855E0}" srcId="{0261A504-8CD4-C04A-942F-F0D5EB969FF1}" destId="{CE4A72E2-FBDC-9A4F-BF28-890855AA7F4B}" srcOrd="1" destOrd="0" parTransId="{4EAA5D56-6E72-574D-A52A-175F67FE6AC6}" sibTransId="{DA573B91-E13B-B549-A4A9-120B364BA0EF}"/>
    <dgm:cxn modelId="{0651EBB7-E0F2-4F1D-A71D-EFEAAFCD0723}" type="presOf" srcId="{DA573B91-E13B-B549-A4A9-120B364BA0EF}" destId="{D33686E1-0CE5-E448-B068-DCD7093C3BD3}" srcOrd="0" destOrd="0" presId="urn:microsoft.com/office/officeart/2005/8/layout/equation2"/>
    <dgm:cxn modelId="{9E58BA49-77A1-42D3-809B-CE89F0FE5870}" type="presOf" srcId="{74053527-3F1D-584B-9049-626CEDC2D3DE}" destId="{339E23EE-064C-EF47-A739-6090E7613946}" srcOrd="0" destOrd="0" presId="urn:microsoft.com/office/officeart/2005/8/layout/equation2"/>
    <dgm:cxn modelId="{C93877C8-53DA-48C5-82EF-8F10A3FD9E04}" type="presOf" srcId="{CE4A72E2-FBDC-9A4F-BF28-890855AA7F4B}" destId="{C2283C8C-8553-1B43-A362-ED7B351D7ECD}" srcOrd="0" destOrd="0" presId="urn:microsoft.com/office/officeart/2005/8/layout/equation2"/>
    <dgm:cxn modelId="{FD471BCA-A31F-4B03-A266-AE1B226825FD}" type="presOf" srcId="{D9539F4F-6145-2D46-A557-D84D09DA1536}" destId="{7763D0EF-E794-8448-B0D7-DD5065B8867A}" srcOrd="0" destOrd="0" presId="urn:microsoft.com/office/officeart/2005/8/layout/equation2"/>
    <dgm:cxn modelId="{6792E694-ABED-4073-AC17-99AC5ECDC29B}" type="presParOf" srcId="{E8A15F33-9943-2F46-B07F-C56738DD6528}" destId="{250EFDB8-AD7D-1D4D-BE6B-5D500D6CB82B}" srcOrd="0" destOrd="0" presId="urn:microsoft.com/office/officeart/2005/8/layout/equation2"/>
    <dgm:cxn modelId="{03A03D8D-BD38-4871-98E7-6C842CFE45DC}" type="presParOf" srcId="{250EFDB8-AD7D-1D4D-BE6B-5D500D6CB82B}" destId="{3A563DC5-7599-594C-9221-BA5F8F22D8C5}" srcOrd="0" destOrd="0" presId="urn:microsoft.com/office/officeart/2005/8/layout/equation2"/>
    <dgm:cxn modelId="{4B222498-AFA6-4E13-83ED-B8D206013BA3}" type="presParOf" srcId="{250EFDB8-AD7D-1D4D-BE6B-5D500D6CB82B}" destId="{79013D6E-D9A8-5246-BBD4-7026B7522560}" srcOrd="1" destOrd="0" presId="urn:microsoft.com/office/officeart/2005/8/layout/equation2"/>
    <dgm:cxn modelId="{D47377D2-7EFE-48CD-974A-CC5BEAFFD6F9}" type="presParOf" srcId="{250EFDB8-AD7D-1D4D-BE6B-5D500D6CB82B}" destId="{7763D0EF-E794-8448-B0D7-DD5065B8867A}" srcOrd="2" destOrd="0" presId="urn:microsoft.com/office/officeart/2005/8/layout/equation2"/>
    <dgm:cxn modelId="{4881C710-C472-4A8F-9300-F1C264357A66}" type="presParOf" srcId="{250EFDB8-AD7D-1D4D-BE6B-5D500D6CB82B}" destId="{3F81F7CB-4CE8-E246-904F-B2153D1B597B}" srcOrd="3" destOrd="0" presId="urn:microsoft.com/office/officeart/2005/8/layout/equation2"/>
    <dgm:cxn modelId="{D7DEED09-D637-4E58-B0B0-AAB22677A038}" type="presParOf" srcId="{250EFDB8-AD7D-1D4D-BE6B-5D500D6CB82B}" destId="{C2283C8C-8553-1B43-A362-ED7B351D7ECD}" srcOrd="4" destOrd="0" presId="urn:microsoft.com/office/officeart/2005/8/layout/equation2"/>
    <dgm:cxn modelId="{FD1ABAB1-3DF8-477A-B711-B1B4AB346B00}" type="presParOf" srcId="{E8A15F33-9943-2F46-B07F-C56738DD6528}" destId="{D33686E1-0CE5-E448-B068-DCD7093C3BD3}" srcOrd="1" destOrd="0" presId="urn:microsoft.com/office/officeart/2005/8/layout/equation2"/>
    <dgm:cxn modelId="{3E11E045-B17C-4BAF-BEC3-B8805A500512}" type="presParOf" srcId="{D33686E1-0CE5-E448-B068-DCD7093C3BD3}" destId="{FF875808-02AE-8C44-B706-1999A1589836}" srcOrd="0" destOrd="0" presId="urn:microsoft.com/office/officeart/2005/8/layout/equation2"/>
    <dgm:cxn modelId="{6C9EB23B-65AF-4766-8B7B-867C4872E474}" type="presParOf" srcId="{E8A15F33-9943-2F46-B07F-C56738DD6528}" destId="{339E23EE-064C-EF47-A739-6090E7613946}"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63DC5-7599-594C-9221-BA5F8F22D8C5}">
      <dsp:nvSpPr>
        <dsp:cNvPr id="0" name=""/>
        <dsp:cNvSpPr/>
      </dsp:nvSpPr>
      <dsp:spPr>
        <a:xfrm>
          <a:off x="637168" y="1828"/>
          <a:ext cx="1478565" cy="1478565"/>
        </a:xfrm>
        <a:prstGeom prst="ellipse">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a:solidFill>
                <a:sysClr val="window" lastClr="FFFFFF"/>
              </a:solidFill>
              <a:latin typeface="Calibri"/>
              <a:ea typeface="+mn-ea"/>
              <a:cs typeface="+mn-cs"/>
            </a:rPr>
            <a:t>Rights-based civil registration systems standards</a:t>
          </a:r>
        </a:p>
      </dsp:txBody>
      <dsp:txXfrm>
        <a:off x="853699" y="218359"/>
        <a:ext cx="1045503" cy="1045503"/>
      </dsp:txXfrm>
    </dsp:sp>
    <dsp:sp modelId="{7763D0EF-E794-8448-B0D7-DD5065B8867A}">
      <dsp:nvSpPr>
        <dsp:cNvPr id="0" name=""/>
        <dsp:cNvSpPr/>
      </dsp:nvSpPr>
      <dsp:spPr>
        <a:xfrm>
          <a:off x="947667" y="1600453"/>
          <a:ext cx="857568" cy="857568"/>
        </a:xfrm>
        <a:prstGeom prst="mathPlus">
          <a:avLst/>
        </a:prstGeom>
        <a:gradFill rotWithShape="0">
          <a:gsLst>
            <a:gs pos="0">
              <a:srgbClr val="4F81BD">
                <a:tint val="60000"/>
                <a:hueOff val="0"/>
                <a:satOff val="0"/>
                <a:lumOff val="0"/>
                <a:alphaOff val="0"/>
                <a:shade val="51000"/>
                <a:satMod val="130000"/>
              </a:srgbClr>
            </a:gs>
            <a:gs pos="80000">
              <a:srgbClr val="4F81BD">
                <a:tint val="60000"/>
                <a:hueOff val="0"/>
                <a:satOff val="0"/>
                <a:lumOff val="0"/>
                <a:alphaOff val="0"/>
                <a:shade val="93000"/>
                <a:satMod val="130000"/>
              </a:srgbClr>
            </a:gs>
            <a:gs pos="100000">
              <a:srgbClr val="4F81BD">
                <a:tint val="6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solidFill>
              <a:sysClr val="window" lastClr="FFFFFF"/>
            </a:solidFill>
            <a:latin typeface="Calibri"/>
            <a:ea typeface="+mn-ea"/>
            <a:cs typeface="+mn-cs"/>
          </a:endParaRPr>
        </a:p>
      </dsp:txBody>
      <dsp:txXfrm>
        <a:off x="1061338" y="1928387"/>
        <a:ext cx="630226" cy="201700"/>
      </dsp:txXfrm>
    </dsp:sp>
    <dsp:sp modelId="{C2283C8C-8553-1B43-A362-ED7B351D7ECD}">
      <dsp:nvSpPr>
        <dsp:cNvPr id="0" name=""/>
        <dsp:cNvSpPr/>
      </dsp:nvSpPr>
      <dsp:spPr>
        <a:xfrm>
          <a:off x="637168" y="2578081"/>
          <a:ext cx="1478565" cy="1478565"/>
        </a:xfrm>
        <a:prstGeom prst="ellipse">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a:solidFill>
                <a:sysClr val="window" lastClr="FFFFFF"/>
              </a:solidFill>
              <a:latin typeface="Calibri"/>
              <a:ea typeface="+mn-ea"/>
              <a:cs typeface="+mn-cs"/>
            </a:rPr>
            <a:t>Effective child rights treaty systems standards</a:t>
          </a:r>
        </a:p>
      </dsp:txBody>
      <dsp:txXfrm>
        <a:off x="853699" y="2794612"/>
        <a:ext cx="1045503" cy="1045503"/>
      </dsp:txXfrm>
    </dsp:sp>
    <dsp:sp modelId="{D33686E1-0CE5-E448-B068-DCD7093C3BD3}">
      <dsp:nvSpPr>
        <dsp:cNvPr id="0" name=""/>
        <dsp:cNvSpPr/>
      </dsp:nvSpPr>
      <dsp:spPr>
        <a:xfrm rot="21547805">
          <a:off x="2333973" y="1736171"/>
          <a:ext cx="462776" cy="550026"/>
        </a:xfrm>
        <a:prstGeom prst="rightArrow">
          <a:avLst>
            <a:gd name="adj1" fmla="val 60000"/>
            <a:gd name="adj2" fmla="val 50000"/>
          </a:avLst>
        </a:prstGeom>
        <a:gradFill rotWithShape="0">
          <a:gsLst>
            <a:gs pos="0">
              <a:srgbClr val="4F81BD">
                <a:tint val="60000"/>
                <a:hueOff val="0"/>
                <a:satOff val="0"/>
                <a:lumOff val="0"/>
                <a:alphaOff val="0"/>
                <a:shade val="51000"/>
                <a:satMod val="130000"/>
              </a:srgbClr>
            </a:gs>
            <a:gs pos="80000">
              <a:srgbClr val="4F81BD">
                <a:tint val="60000"/>
                <a:hueOff val="0"/>
                <a:satOff val="0"/>
                <a:lumOff val="0"/>
                <a:alphaOff val="0"/>
                <a:shade val="93000"/>
                <a:satMod val="130000"/>
              </a:srgbClr>
            </a:gs>
            <a:gs pos="100000">
              <a:srgbClr val="4F81BD">
                <a:tint val="6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solidFill>
              <a:sysClr val="window" lastClr="FFFFFF"/>
            </a:solidFill>
            <a:latin typeface="Calibri"/>
            <a:ea typeface="+mn-ea"/>
            <a:cs typeface="+mn-cs"/>
          </a:endParaRPr>
        </a:p>
      </dsp:txBody>
      <dsp:txXfrm>
        <a:off x="2333981" y="1847230"/>
        <a:ext cx="323943" cy="330016"/>
      </dsp:txXfrm>
    </dsp:sp>
    <dsp:sp modelId="{339E23EE-064C-EF47-A739-6090E7613946}">
      <dsp:nvSpPr>
        <dsp:cNvPr id="0" name=""/>
        <dsp:cNvSpPr/>
      </dsp:nvSpPr>
      <dsp:spPr>
        <a:xfrm>
          <a:off x="2988626" y="503741"/>
          <a:ext cx="2957131" cy="2957131"/>
        </a:xfrm>
        <a:prstGeom prst="ellipse">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n-US" sz="4200" kern="1200" dirty="0">
              <a:solidFill>
                <a:sysClr val="window" lastClr="FFFFFF"/>
              </a:solidFill>
              <a:latin typeface="Calibri"/>
              <a:ea typeface="+mn-ea"/>
              <a:cs typeface="+mn-cs"/>
            </a:rPr>
            <a:t>LEGAL IDENTITY FOR ALL</a:t>
          </a:r>
        </a:p>
      </dsp:txBody>
      <dsp:txXfrm>
        <a:off x="3421688" y="936803"/>
        <a:ext cx="2091007" cy="209100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5776"/>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sz="quarter" idx="1"/>
          </p:nvPr>
        </p:nvSpPr>
        <p:spPr>
          <a:xfrm>
            <a:off x="3851098" y="0"/>
            <a:ext cx="2944958" cy="495776"/>
          </a:xfrm>
          <a:prstGeom prst="rect">
            <a:avLst/>
          </a:prstGeom>
        </p:spPr>
        <p:txBody>
          <a:bodyPr vert="horz" lIns="92199" tIns="46099" rIns="92199" bIns="46099" rtlCol="0"/>
          <a:lstStyle>
            <a:lvl1pPr algn="r">
              <a:defRPr sz="1200"/>
            </a:lvl1pPr>
          </a:lstStyle>
          <a:p>
            <a:fld id="{55AEA924-AEC4-449E-83C5-269FB2C39F2C}" type="datetimeFigureOut">
              <a:rPr lang="en-US" smtClean="0"/>
              <a:t>11/14/15</a:t>
            </a:fld>
            <a:endParaRPr lang="en-US"/>
          </a:p>
        </p:txBody>
      </p:sp>
      <p:sp>
        <p:nvSpPr>
          <p:cNvPr id="4" name="Footer Placeholder 3"/>
          <p:cNvSpPr>
            <a:spLocks noGrp="1"/>
          </p:cNvSpPr>
          <p:nvPr>
            <p:ph type="ftr" sz="quarter" idx="2"/>
          </p:nvPr>
        </p:nvSpPr>
        <p:spPr>
          <a:xfrm>
            <a:off x="0" y="9430861"/>
            <a:ext cx="2944958" cy="495776"/>
          </a:xfrm>
          <a:prstGeom prst="rect">
            <a:avLst/>
          </a:prstGeom>
        </p:spPr>
        <p:txBody>
          <a:bodyPr vert="horz" lIns="92199" tIns="46099" rIns="92199" bIns="46099" rtlCol="0" anchor="b"/>
          <a:lstStyle>
            <a:lvl1pPr algn="l">
              <a:defRPr sz="1200"/>
            </a:lvl1pPr>
          </a:lstStyle>
          <a:p>
            <a:endParaRPr lang="en-US"/>
          </a:p>
        </p:txBody>
      </p:sp>
      <p:sp>
        <p:nvSpPr>
          <p:cNvPr id="5" name="Slide Number Placeholder 4"/>
          <p:cNvSpPr>
            <a:spLocks noGrp="1"/>
          </p:cNvSpPr>
          <p:nvPr>
            <p:ph type="sldNum" sz="quarter" idx="3"/>
          </p:nvPr>
        </p:nvSpPr>
        <p:spPr>
          <a:xfrm>
            <a:off x="3851098" y="9430861"/>
            <a:ext cx="2944958" cy="495776"/>
          </a:xfrm>
          <a:prstGeom prst="rect">
            <a:avLst/>
          </a:prstGeom>
        </p:spPr>
        <p:txBody>
          <a:bodyPr vert="horz" lIns="92199" tIns="46099" rIns="92199" bIns="46099" rtlCol="0" anchor="b"/>
          <a:lstStyle>
            <a:lvl1pPr algn="r">
              <a:defRPr sz="1200"/>
            </a:lvl1pPr>
          </a:lstStyle>
          <a:p>
            <a:fld id="{81D4464B-7453-4DDA-8C86-99C79C7320E6}" type="slidenum">
              <a:rPr lang="en-US" smtClean="0"/>
              <a:t>‹#›</a:t>
            </a:fld>
            <a:endParaRPr lang="en-US"/>
          </a:p>
        </p:txBody>
      </p:sp>
    </p:spTree>
    <p:extLst>
      <p:ext uri="{BB962C8B-B14F-4D97-AF65-F5344CB8AC3E}">
        <p14:creationId xmlns:p14="http://schemas.microsoft.com/office/powerpoint/2010/main" val="644388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5776"/>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851098" y="0"/>
            <a:ext cx="2944958" cy="495776"/>
          </a:xfrm>
          <a:prstGeom prst="rect">
            <a:avLst/>
          </a:prstGeom>
        </p:spPr>
        <p:txBody>
          <a:bodyPr vert="horz" lIns="92199" tIns="46099" rIns="92199" bIns="46099" rtlCol="0"/>
          <a:lstStyle>
            <a:lvl1pPr algn="r">
              <a:defRPr sz="1200"/>
            </a:lvl1pPr>
          </a:lstStyle>
          <a:p>
            <a:fld id="{E3EB1040-26E1-4FDE-B275-2503A85A7D44}" type="datetimeFigureOut">
              <a:rPr lang="en-US" smtClean="0"/>
              <a:t>11/14/15</a:t>
            </a:fld>
            <a:endParaRPr lang="en-US"/>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79606" y="4716225"/>
            <a:ext cx="5438464" cy="4466748"/>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861"/>
            <a:ext cx="2944958" cy="495776"/>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851098" y="9430861"/>
            <a:ext cx="2944958" cy="495776"/>
          </a:xfrm>
          <a:prstGeom prst="rect">
            <a:avLst/>
          </a:prstGeom>
        </p:spPr>
        <p:txBody>
          <a:bodyPr vert="horz" lIns="92199" tIns="46099" rIns="92199" bIns="46099" rtlCol="0" anchor="b"/>
          <a:lstStyle>
            <a:lvl1pPr algn="r">
              <a:defRPr sz="1200"/>
            </a:lvl1pPr>
          </a:lstStyle>
          <a:p>
            <a:fld id="{148BACE4-3E0C-42DE-9709-F006C188FA56}" type="slidenum">
              <a:rPr lang="en-US" smtClean="0"/>
              <a:t>‹#›</a:t>
            </a:fld>
            <a:endParaRPr lang="en-US"/>
          </a:p>
        </p:txBody>
      </p:sp>
    </p:spTree>
    <p:extLst>
      <p:ext uri="{BB962C8B-B14F-4D97-AF65-F5344CB8AC3E}">
        <p14:creationId xmlns:p14="http://schemas.microsoft.com/office/powerpoint/2010/main" val="444202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8BACE4-3E0C-42DE-9709-F006C188FA56}" type="slidenum">
              <a:rPr lang="en-US" smtClean="0"/>
              <a:t>1</a:t>
            </a:fld>
            <a:endParaRPr lang="en-US"/>
          </a:p>
        </p:txBody>
      </p:sp>
    </p:spTree>
    <p:extLst>
      <p:ext uri="{BB962C8B-B14F-4D97-AF65-F5344CB8AC3E}">
        <p14:creationId xmlns:p14="http://schemas.microsoft.com/office/powerpoint/2010/main" val="3420116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Equity: specific measures are needed for prioritising actions and addressing the inequities experienced by the poorest and most marginalised children. Many poor families live remote from civil registration facilities and when they do attend those facilities experience discrimination from registration officers. </a:t>
            </a:r>
          </a:p>
          <a:p>
            <a:pPr lvl="0"/>
            <a:r>
              <a:rPr lang="en-GB" sz="1200" kern="1200" dirty="0" smtClean="0">
                <a:solidFill>
                  <a:schemeClr val="tx1"/>
                </a:solidFill>
                <a:effectLst/>
                <a:latin typeface="+mn-lt"/>
                <a:ea typeface="+mn-ea"/>
                <a:cs typeface="+mn-cs"/>
              </a:rPr>
              <a:t>Measurement and accountability: effective data gathering should be ensured and data disaggregated to ensure appropriate targets are set – and met – for disadvantaged groups. Failure to properly quantify and establish other demographics associated with minority communities can reinforce their isolation and prevent governments from delivering targeting services to them.</a:t>
            </a:r>
          </a:p>
          <a:p>
            <a:pPr lvl="0"/>
            <a:r>
              <a:rPr lang="en-GB" sz="1200" kern="1200" dirty="0" smtClean="0">
                <a:solidFill>
                  <a:schemeClr val="tx1"/>
                </a:solidFill>
                <a:effectLst/>
                <a:latin typeface="+mn-lt"/>
                <a:ea typeface="+mn-ea"/>
                <a:cs typeface="+mn-cs"/>
              </a:rPr>
              <a:t>Meaningful participation of children and young people, boys and girls: improvements to civil registration should be inclusive and people-centred. This has implications for the nature of the relationship between civil registration staff, families and children. The voices of children and young people are important to the monitoring and accountability of civil registration.</a:t>
            </a:r>
          </a:p>
          <a:p>
            <a:pPr lvl="0"/>
            <a:r>
              <a:rPr lang="en-GB" sz="1200" kern="1200" dirty="0" smtClean="0">
                <a:solidFill>
                  <a:schemeClr val="tx1"/>
                </a:solidFill>
                <a:effectLst/>
                <a:latin typeface="+mn-lt"/>
                <a:ea typeface="+mn-ea"/>
                <a:cs typeface="+mn-cs"/>
              </a:rPr>
              <a:t>Resourcing: the resourcing of sustainable improvements to the efficiency and effectiveness of civil registration must be underpinned in order to ensure the credibility and accountability of the institution. Targets for improved funding of civil registration should be set and achievement of those targets monitored and reported.</a:t>
            </a:r>
          </a:p>
          <a:p>
            <a:pPr lvl="0"/>
            <a:endParaRPr lang="en-GB" sz="1200" kern="1200" dirty="0" smtClean="0">
              <a:solidFill>
                <a:schemeClr val="tx1"/>
              </a:solidFill>
              <a:effectLst/>
              <a:latin typeface="+mn-lt"/>
              <a:ea typeface="+mn-ea"/>
              <a:cs typeface="+mn-cs"/>
            </a:endParaRPr>
          </a:p>
          <a:p>
            <a:pPr algn="l">
              <a:buFont typeface="Wingdings" panose="05000000000000000000" pitchFamily="2" charset="2"/>
              <a:buChar char="§"/>
            </a:pPr>
            <a:r>
              <a:rPr lang="en-US" sz="2400" dirty="0" smtClean="0"/>
              <a:t>Current strong push for biometric pathway (“leapfrogging”): </a:t>
            </a:r>
          </a:p>
          <a:p>
            <a:pPr lvl="1" algn="l">
              <a:buFont typeface="Wingdings" panose="05000000000000000000" pitchFamily="2" charset="2"/>
              <a:buChar char="§"/>
            </a:pPr>
            <a:r>
              <a:rPr lang="en-US" sz="2000" dirty="0" smtClean="0"/>
              <a:t>national ID to replace civil registration, but</a:t>
            </a:r>
          </a:p>
          <a:p>
            <a:pPr lvl="1" algn="l">
              <a:buFont typeface="Wingdings" panose="05000000000000000000" pitchFamily="2" charset="2"/>
              <a:buChar char="§"/>
            </a:pPr>
            <a:endParaRPr lang="en-US" sz="1000" dirty="0" smtClean="0"/>
          </a:p>
          <a:p>
            <a:pPr algn="l">
              <a:buFont typeface="Wingdings" panose="05000000000000000000" pitchFamily="2" charset="2"/>
              <a:buChar char="§"/>
            </a:pPr>
            <a:r>
              <a:rPr lang="en-US" sz="2400" dirty="0" smtClean="0"/>
              <a:t>ID-pathway prohibitively expensive and unsustainable, and may result in unreliable systems and high secondary costs: </a:t>
            </a:r>
          </a:p>
          <a:p>
            <a:pPr lvl="1" algn="l">
              <a:buFont typeface="Wingdings" panose="05000000000000000000" pitchFamily="2" charset="2"/>
              <a:buChar char="§"/>
            </a:pPr>
            <a:r>
              <a:rPr lang="en-US" sz="2000" dirty="0" smtClean="0"/>
              <a:t>political instability (IDs not trusted for elections), mutual distrust between countries (IDs not trusted as travel documents), and</a:t>
            </a:r>
          </a:p>
          <a:p>
            <a:pPr algn="l">
              <a:buFont typeface="Wingdings" panose="05000000000000000000" pitchFamily="2" charset="2"/>
              <a:buChar char="§"/>
            </a:pPr>
            <a:endParaRPr lang="en-US" sz="1000" dirty="0" smtClean="0"/>
          </a:p>
          <a:p>
            <a:pPr algn="l">
              <a:buFont typeface="Wingdings" panose="05000000000000000000" pitchFamily="2" charset="2"/>
              <a:buChar char="§"/>
            </a:pPr>
            <a:r>
              <a:rPr lang="en-US" sz="2400" dirty="0" smtClean="0"/>
              <a:t>CR-pathway: </a:t>
            </a:r>
          </a:p>
          <a:p>
            <a:pPr lvl="1" algn="l">
              <a:buFont typeface="Wingdings" panose="05000000000000000000" pitchFamily="2" charset="2"/>
              <a:buChar char="§"/>
            </a:pPr>
            <a:r>
              <a:rPr lang="en-US" sz="2000" dirty="0" smtClean="0"/>
              <a:t>national IDs and elections can, in stead, be delivered at reasonable cost and with required reliability when civil registration investments are done first (example South Africa), however</a:t>
            </a:r>
          </a:p>
          <a:p>
            <a:pPr algn="l">
              <a:buFont typeface="Wingdings" panose="05000000000000000000" pitchFamily="2" charset="2"/>
              <a:buChar char="§"/>
            </a:pPr>
            <a:endParaRPr lang="en-US" sz="1000" dirty="0" smtClean="0"/>
          </a:p>
          <a:p>
            <a:pPr algn="l">
              <a:buFont typeface="Wingdings" panose="05000000000000000000" pitchFamily="2" charset="2"/>
              <a:buChar char="§"/>
            </a:pPr>
            <a:r>
              <a:rPr lang="en-US" sz="2400" dirty="0" smtClean="0"/>
              <a:t>If IDs (and biometric voter registration) predate civil registration completeness, improve civil registration with data from ID system</a:t>
            </a:r>
          </a:p>
          <a:p>
            <a:pPr marL="0" indent="0" algn="l">
              <a:buNone/>
            </a:pPr>
            <a:r>
              <a:rPr lang="en-US" sz="2400" b="1" i="1" dirty="0" smtClean="0">
                <a:solidFill>
                  <a:srgbClr val="00B0F0"/>
                </a:solidFill>
              </a:rPr>
              <a:t>“…some of the poorest countries in the world have chosen some of the most expensive electoral processes and technology…”</a:t>
            </a:r>
          </a:p>
          <a:p>
            <a:pPr marL="0" indent="0" algn="l">
              <a:buNone/>
            </a:pPr>
            <a:r>
              <a:rPr lang="en-US" sz="1600" b="1" i="1" dirty="0" smtClean="0">
                <a:solidFill>
                  <a:srgbClr val="00B0F0"/>
                </a:solidFill>
              </a:rPr>
              <a:t>UNSG Ban Ki Moon on Elections</a:t>
            </a:r>
          </a:p>
          <a:p>
            <a:pPr lvl="0"/>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1D63A2B-39DA-4728-9F55-84785576A9FF}" type="slidenum">
              <a:rPr lang="en-GB" smtClean="0"/>
              <a:t>10</a:t>
            </a:fld>
            <a:endParaRPr lang="en-GB"/>
          </a:p>
        </p:txBody>
      </p:sp>
    </p:spTree>
    <p:extLst>
      <p:ext uri="{BB962C8B-B14F-4D97-AF65-F5344CB8AC3E}">
        <p14:creationId xmlns:p14="http://schemas.microsoft.com/office/powerpoint/2010/main" val="3704756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GB" sz="1200" b="1" dirty="0" smtClean="0"/>
              <a:t>Article 8 (CRC)</a:t>
            </a:r>
            <a:endParaRPr lang="en-GB" sz="1200" dirty="0" smtClean="0"/>
          </a:p>
          <a:p>
            <a:pPr marL="0" indent="0" algn="l">
              <a:buNone/>
            </a:pPr>
            <a:endParaRPr lang="en-GB" sz="1200" dirty="0" smtClean="0"/>
          </a:p>
          <a:p>
            <a:pPr marL="0" lvl="0" indent="0" algn="l">
              <a:buNone/>
            </a:pPr>
            <a:r>
              <a:rPr lang="en-GB" sz="1200" dirty="0" smtClean="0"/>
              <a:t>States Parties undertake to respect the right of the child to preserve his or her identity, including nationality, name and family relations as recognised by law without unlawful interference</a:t>
            </a:r>
          </a:p>
          <a:p>
            <a:pPr marL="0" indent="0" algn="l">
              <a:buNone/>
            </a:pPr>
            <a:r>
              <a:rPr lang="en-GB" sz="1200" dirty="0" smtClean="0"/>
              <a:t> </a:t>
            </a:r>
          </a:p>
          <a:p>
            <a:pPr marL="0" lvl="0" indent="0" algn="l">
              <a:buNone/>
            </a:pPr>
            <a:r>
              <a:rPr lang="en-GB" sz="1200" dirty="0" smtClean="0"/>
              <a:t>Where a child is illegally deprived of some or all of the elements of his, or her identity, States Parties shall provide appropriate assistance and protection, with a view to re-establishing speedily his or her identity.</a:t>
            </a:r>
          </a:p>
          <a:p>
            <a:pPr marL="0" lvl="0" indent="0" algn="l">
              <a:buNone/>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Birth registration is the continuous, permanent and universal recording within the civil registry of the occurrence and characteristics of birth, in accordance with national legal requirements. It establishes the existence of a person under law, and lays the foundation for safeguarding civil, political, economic, social and cultural rights. As such, it is a fundamental means of protecting the human rights of the individual.</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As well as providing the individual with legal proof of identity, birth registration also plays a crucial role in the generation of vital statistics. Birth registration is part of national civil registration systems that also record marriages and deaths. Civil registration provides the demographic data that are needed by governments to track the size, differentials and trends of their populations.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addition to being regarded as a fundamental right in and of itself, birth registration is also seen as a ‘foundation’ right</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meaning that </a:t>
            </a:r>
            <a:r>
              <a:rPr lang="en-GB" sz="1200" kern="1200" dirty="0" smtClean="0">
                <a:solidFill>
                  <a:schemeClr val="tx1"/>
                </a:solidFill>
                <a:effectLst/>
                <a:latin typeface="+mn-lt"/>
                <a:ea typeface="+mn-ea"/>
                <a:cs typeface="+mn-cs"/>
              </a:rPr>
              <a:t>birth registration can both directly and indirectly impact children’s enjoyment of their rights with regard to protection, nationality, access to social and health services, and education. Inequality in birth registration rates may compound inequalities in access to basic services, besides heightening discrimination and vulnerability. An effective civil registration system is therefore an important and necessary step in ensuring the protection of children (</a:t>
            </a:r>
            <a:r>
              <a:rPr lang="en-US" sz="1200" kern="1200" dirty="0" smtClean="0">
                <a:solidFill>
                  <a:schemeClr val="tx1"/>
                </a:solidFill>
                <a:effectLst/>
                <a:latin typeface="+mn-lt"/>
                <a:ea typeface="+mn-ea"/>
                <a:cs typeface="+mn-cs"/>
              </a:rPr>
              <a:t>UNICEF. A Passport to Protection. New York. 2013 . p 20).</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lvl="0" indent="0" algn="l">
              <a:buNone/>
            </a:pPr>
            <a:endParaRPr lang="en-GB" sz="1200" dirty="0" smtClean="0"/>
          </a:p>
          <a:p>
            <a:pPr algn="l"/>
            <a:endParaRPr lang="en-GB" dirty="0"/>
          </a:p>
        </p:txBody>
      </p:sp>
      <p:sp>
        <p:nvSpPr>
          <p:cNvPr id="4" name="Slide Number Placeholder 3"/>
          <p:cNvSpPr>
            <a:spLocks noGrp="1"/>
          </p:cNvSpPr>
          <p:nvPr>
            <p:ph type="sldNum" sz="quarter" idx="10"/>
          </p:nvPr>
        </p:nvSpPr>
        <p:spPr/>
        <p:txBody>
          <a:bodyPr/>
          <a:lstStyle/>
          <a:p>
            <a:fld id="{148BACE4-3E0C-42DE-9709-F006C188FA56}" type="slidenum">
              <a:rPr lang="en-US" smtClean="0"/>
              <a:t>2</a:t>
            </a:fld>
            <a:endParaRPr lang="en-US"/>
          </a:p>
        </p:txBody>
      </p:sp>
    </p:spTree>
    <p:extLst>
      <p:ext uri="{BB962C8B-B14F-4D97-AF65-F5344CB8AC3E}">
        <p14:creationId xmlns:p14="http://schemas.microsoft.com/office/powerpoint/2010/main" val="3025568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Prior to 2000: cf. </a:t>
            </a:r>
            <a:r>
              <a:rPr lang="en-US" sz="1200" b="0" i="0" u="none" strike="noStrike" kern="1200" baseline="0" dirty="0" err="1" smtClean="0">
                <a:solidFill>
                  <a:schemeClr val="tx1"/>
                </a:solidFill>
                <a:latin typeface="+mn-lt"/>
                <a:ea typeface="+mn-ea"/>
                <a:cs typeface="+mn-cs"/>
              </a:rPr>
              <a:t>Mahapatra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Prasanta</a:t>
            </a:r>
            <a:r>
              <a:rPr lang="en-US" sz="1200" b="0" i="0" u="none" strike="noStrike" kern="1200" baseline="0" dirty="0" smtClean="0">
                <a:solidFill>
                  <a:schemeClr val="tx1"/>
                </a:solidFill>
                <a:latin typeface="+mn-lt"/>
                <a:ea typeface="+mn-ea"/>
                <a:cs typeface="+mn-cs"/>
              </a:rPr>
              <a:t>, Kenji Shibuya, Alan D. Lopez et al. Who Counts-2. Civil registration systems and vital statistics, successes and missed opportunities. The Lancet, Vol. 370 (November 10, 2007), p. 1655</a:t>
            </a:r>
          </a:p>
          <a:p>
            <a:r>
              <a:rPr lang="en-US" sz="1200" b="0" i="0" u="none" strike="noStrike" kern="1200" baseline="0" dirty="0" smtClean="0">
                <a:solidFill>
                  <a:schemeClr val="tx1"/>
                </a:solidFill>
                <a:latin typeface="+mn-lt"/>
                <a:ea typeface="+mn-ea"/>
                <a:cs typeface="+mn-cs"/>
              </a:rPr>
              <a:t>65%, 230m: cf. UNICEF. Every Child's Birth Right. Inequities and Trends in Birth Registration. New York (2013)</a:t>
            </a:r>
          </a:p>
          <a:p>
            <a:r>
              <a:rPr lang="en-US" sz="1200" b="0" i="0" u="none" strike="noStrike" kern="1200" baseline="0" dirty="0" smtClean="0">
                <a:solidFill>
                  <a:schemeClr val="tx1"/>
                </a:solidFill>
                <a:latin typeface="+mn-lt"/>
                <a:ea typeface="+mn-ea"/>
                <a:cs typeface="+mn-cs"/>
              </a:rPr>
              <a:t>45% to 53%, 70m: CRC4D update of data in UNICEF. Every Child's Birth Right. Inequities and Trends in Birth Registration. New York (2013) and from other sources. Note that 70m unchanged is because the total number of U-5 (under five years of age, 0-60 moths old)children grew. The number of registered U-5 increased from 56m around 2000 to 79m around 2010.</a:t>
            </a:r>
          </a:p>
          <a:p>
            <a:r>
              <a:rPr lang="en-US" sz="1200" b="0" i="0" u="none" strike="noStrike" kern="1200" baseline="0" dirty="0" smtClean="0">
                <a:solidFill>
                  <a:schemeClr val="tx1"/>
                </a:solidFill>
                <a:latin typeface="+mn-lt"/>
                <a:ea typeface="+mn-ea"/>
                <a:cs typeface="+mn-cs"/>
              </a:rPr>
              <a:t>2 in 3 stagnating: CRC4D update of data in UNICEF. Every Child's Birth Right. Inequities and Trends in Birth Registration. New York (2013) and from other sources.</a:t>
            </a:r>
          </a:p>
          <a:p>
            <a:r>
              <a:rPr lang="en-US" sz="1200" b="0" i="0" u="none" strike="noStrike" kern="1200" baseline="0" dirty="0" smtClean="0">
                <a:solidFill>
                  <a:schemeClr val="tx1"/>
                </a:solidFill>
                <a:latin typeface="+mn-lt"/>
                <a:ea typeface="+mn-ea"/>
                <a:cs typeface="+mn-cs"/>
              </a:rPr>
              <a:t>2 in 3 introducing ID: 37 countries out of 55 based on news over the 2011-2014 period; CRC4D data:</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entury Gothic"/>
                <a:cs typeface="Century Gothic"/>
              </a:rPr>
              <a:t>Algeria, Angola, Burundi, Cameroon, Egypt, Eritrea, Ethiopia, Gabon, The Gambia, Ghana, Guinea, </a:t>
            </a:r>
            <a:r>
              <a:rPr lang="en-US" dirty="0" err="1" smtClean="0">
                <a:latin typeface="Century Gothic"/>
                <a:cs typeface="Century Gothic"/>
              </a:rPr>
              <a:t>Jubaland</a:t>
            </a:r>
            <a:r>
              <a:rPr lang="en-US" dirty="0" smtClean="0">
                <a:latin typeface="Century Gothic"/>
                <a:cs typeface="Century Gothic"/>
              </a:rPr>
              <a:t>, Kenya, Lesotho, Liberia, Libya, Madagascar, Malawi, Mali, Mauritania, Mauritius, Morocco, Mozambique, Namibia, Nigeria, Rep. of Congo, Rwanda, Sierra Leone, Somalia, Somaliland, South Africa, South Sudan, Sudan, Tanzania, Tunisia, Uganda, Zambia</a:t>
            </a:r>
            <a:r>
              <a:rPr lang="en-US" baseline="0" dirty="0" smtClean="0">
                <a:latin typeface="Century Gothic"/>
                <a:cs typeface="Century Gothic"/>
              </a:rPr>
              <a:t>. [</a:t>
            </a:r>
            <a:r>
              <a:rPr lang="en-US" b="1" dirty="0" smtClean="0">
                <a:latin typeface="Century Gothic"/>
                <a:cs typeface="Century Gothic"/>
              </a:rPr>
              <a:t>37</a:t>
            </a:r>
            <a:r>
              <a:rPr lang="en-US" dirty="0" smtClean="0">
                <a:latin typeface="Century Gothic"/>
                <a:cs typeface="Century Gothic"/>
              </a:rPr>
              <a:t> out of </a:t>
            </a:r>
            <a:r>
              <a:rPr lang="en-US" b="1" dirty="0" smtClean="0">
                <a:latin typeface="Century Gothic"/>
                <a:cs typeface="Century Gothic"/>
              </a:rPr>
              <a:t>55</a:t>
            </a:r>
            <a:r>
              <a:rPr lang="en-US" dirty="0" smtClean="0">
                <a:latin typeface="Century Gothic"/>
                <a:cs typeface="Century Gothic"/>
              </a:rPr>
              <a:t> countries/territories (</a:t>
            </a:r>
            <a:r>
              <a:rPr lang="en-US" b="1" dirty="0" smtClean="0">
                <a:latin typeface="Century Gothic"/>
                <a:cs typeface="Century Gothic"/>
              </a:rPr>
              <a:t>67%</a:t>
            </a:r>
            <a:r>
              <a:rPr lang="en-US" dirty="0" smtClean="0">
                <a:latin typeface="Century Gothic"/>
                <a:cs typeface="Century Gothic"/>
              </a:rPr>
              <a:t>); 898m people (</a:t>
            </a:r>
            <a:r>
              <a:rPr lang="en-US" b="1" dirty="0" smtClean="0">
                <a:latin typeface="Century Gothic"/>
                <a:cs typeface="Century Gothic"/>
              </a:rPr>
              <a:t>83%</a:t>
            </a:r>
            <a:r>
              <a:rPr lang="en-US" dirty="0" smtClean="0">
                <a:latin typeface="Century Gothic"/>
                <a:cs typeface="Century Gothic"/>
              </a:rPr>
              <a:t>); GDP: USD 1.7 trillion (</a:t>
            </a:r>
            <a:r>
              <a:rPr lang="en-US" b="1" dirty="0" smtClean="0">
                <a:latin typeface="Century Gothic"/>
                <a:cs typeface="Century Gothic"/>
              </a:rPr>
              <a:t>93%</a:t>
            </a:r>
            <a:r>
              <a:rPr lang="en-US" dirty="0" smtClean="0">
                <a:latin typeface="Century Gothic"/>
                <a:cs typeface="Century Gothic"/>
              </a:rPr>
              <a:t>).</a:t>
            </a:r>
            <a:r>
              <a:rPr lang="en-US" baseline="0" dirty="0" smtClean="0">
                <a:latin typeface="Century Gothic"/>
                <a:cs typeface="Century Gothic"/>
              </a:rPr>
              <a:t> </a:t>
            </a:r>
            <a:r>
              <a:rPr lang="en-US" dirty="0" smtClean="0">
                <a:latin typeface="Century Gothic"/>
                <a:cs typeface="Century Gothic"/>
              </a:rPr>
              <a:t>Birth registration rate 37 countries: </a:t>
            </a:r>
            <a:r>
              <a:rPr lang="en-US" b="1" dirty="0" smtClean="0">
                <a:latin typeface="Century Gothic"/>
                <a:cs typeface="Century Gothic"/>
              </a:rPr>
              <a:t>47%.</a:t>
            </a:r>
            <a:r>
              <a:rPr lang="en-US" b="1" baseline="0" dirty="0" smtClean="0">
                <a:latin typeface="Century Gothic"/>
                <a:cs typeface="Century Gothic"/>
              </a:rPr>
              <a:t> </a:t>
            </a:r>
            <a:r>
              <a:rPr lang="en-US" dirty="0" smtClean="0">
                <a:latin typeface="Century Gothic"/>
                <a:cs typeface="Century Gothic"/>
              </a:rPr>
              <a:t>Botswana, Senegal, Togo and Zimbabwe have relatively new systems introduced before 2011.] 15 countries reporting the ID to be used as ID for elections: Burundi, Equatorial Guinea, Gabon, Kenya, Libya, Mali, Mozambique (with UNDP involvement), Nigeria, Rwanda, Senegal, Sierra Leone (with UNDP involvement), Somaliland, Tanzania, Uganda, Zambia (with UNDP involvement). Countries with an earlier botched national ID project: Ghana, Malawi, Nigeria, Sierra Leone, Somalia, Somaliland, Tanzania, Uganda.</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“Only 16 of 55”: UN ECOSOC. Statistics Division. Population and vital statistics report. Statistical papers. Series A. Vol. LXV, New York (2013)2 in 3 introduce ID: CRC4D data</a:t>
            </a:r>
          </a:p>
          <a:p>
            <a:r>
              <a:rPr lang="en-US" sz="1200" b="0" i="0" u="none" strike="noStrike" kern="1200" baseline="0" dirty="0" smtClean="0">
                <a:solidFill>
                  <a:schemeClr val="tx1"/>
                </a:solidFill>
                <a:latin typeface="+mn-lt"/>
                <a:ea typeface="+mn-ea"/>
                <a:cs typeface="+mn-cs"/>
              </a:rPr>
              <a:t>30 countries: CRC4D data for Feb 2012-Feb 2013. Includes 11 African countries with ID news during this period.</a:t>
            </a:r>
          </a:p>
          <a:p>
            <a:endParaRPr lang="en-US" sz="1200" b="0" i="0" u="none" strike="noStrike" kern="1200" baseline="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8DBCEECE-2F1E-7248-941F-E32F2C83C985}" type="slidenum">
              <a:rPr lang="en-US" smtClean="0"/>
              <a:t>3</a:t>
            </a:fld>
            <a:endParaRPr lang="en-US"/>
          </a:p>
        </p:txBody>
      </p:sp>
    </p:spTree>
    <p:extLst>
      <p:ext uri="{BB962C8B-B14F-4D97-AF65-F5344CB8AC3E}">
        <p14:creationId xmlns:p14="http://schemas.microsoft.com/office/powerpoint/2010/main" val="35248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For low-income countries with low population density the number of vital events, even while birth- and death rates may be high, usually</a:t>
            </a:r>
            <a:r>
              <a:rPr lang="en-US" baseline="0" dirty="0" smtClean="0"/>
              <a:t> is very small per km2. Only low-cost and low-tech civil registration can reach the whole population for a service that satisfies the requirement of continuous registration immediately after the birth or death occurred (immediate birth registration being a child right, Article 7 of the Convention of the Rights of the Child). In South Africa, a middle income country, the average service point has a service area of 1213090/765=1,585km2. This implies a maximum of 22 km to each service point on average. It is only because the service includes mobile service points that more than 90% of births and deaths can be registered, and because of the relative “affluence” of the South-African citizen compared to most of the other Africans, so that the (indirect) costs of registration are relatively more bearable. Also, 89% of deliveries takes place in institutions.</a:t>
            </a:r>
            <a:endParaRPr lang="en-US" dirty="0"/>
          </a:p>
        </p:txBody>
      </p:sp>
      <p:sp>
        <p:nvSpPr>
          <p:cNvPr id="4" name="Slide Number Placeholder 3"/>
          <p:cNvSpPr>
            <a:spLocks noGrp="1"/>
          </p:cNvSpPr>
          <p:nvPr>
            <p:ph type="sldNum" sz="quarter" idx="10"/>
          </p:nvPr>
        </p:nvSpPr>
        <p:spPr/>
        <p:txBody>
          <a:bodyPr/>
          <a:lstStyle/>
          <a:p>
            <a:fld id="{8DBCEECE-2F1E-7248-941F-E32F2C83C985}" type="slidenum">
              <a:rPr lang="en-US" smtClean="0"/>
              <a:t>4</a:t>
            </a:fld>
            <a:endParaRPr lang="en-US"/>
          </a:p>
        </p:txBody>
      </p:sp>
    </p:spTree>
    <p:extLst>
      <p:ext uri="{BB962C8B-B14F-4D97-AF65-F5344CB8AC3E}">
        <p14:creationId xmlns:p14="http://schemas.microsoft.com/office/powerpoint/2010/main" val="1766274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US$ 1 to US$ 4/cap: cf. The World Bank, World Health Organization. Global civil registration and vital statistics scaling-up investment plan 2015-2024. Washington, Geneva (2014)</a:t>
            </a:r>
          </a:p>
          <a:p>
            <a:r>
              <a:rPr lang="en-US" dirty="0" smtClean="0"/>
              <a:t>US$ 5/cap: cf. </a:t>
            </a:r>
            <a:r>
              <a:rPr lang="en-US" sz="1200" b="0" i="0" u="none" strike="noStrike" kern="1200" baseline="0" dirty="0" smtClean="0">
                <a:solidFill>
                  <a:schemeClr val="tx1"/>
                </a:solidFill>
                <a:latin typeface="+mn-lt"/>
                <a:ea typeface="+mn-ea"/>
                <a:cs typeface="+mn-cs"/>
              </a:rPr>
              <a:t>Lopez-</a:t>
            </a:r>
            <a:r>
              <a:rPr lang="en-US" sz="1200" b="0" i="0" u="none" strike="noStrike" kern="1200" baseline="0" dirty="0" err="1" smtClean="0">
                <a:solidFill>
                  <a:schemeClr val="tx1"/>
                </a:solidFill>
                <a:latin typeface="+mn-lt"/>
                <a:ea typeface="+mn-ea"/>
                <a:cs typeface="+mn-cs"/>
              </a:rPr>
              <a:t>Pintor</a:t>
            </a:r>
            <a:r>
              <a:rPr lang="en-US" sz="1200" b="0" i="0" u="none" strike="noStrike" kern="1200" baseline="0" dirty="0" smtClean="0">
                <a:solidFill>
                  <a:schemeClr val="tx1"/>
                </a:solidFill>
                <a:latin typeface="+mn-lt"/>
                <a:ea typeface="+mn-ea"/>
                <a:cs typeface="+mn-cs"/>
              </a:rPr>
              <a:t>, Rafael and Jeff Fischer. Center for Transitional and Post-Conflict Governance. Cost of registration and elections. Madrid and Washington (2005).</a:t>
            </a:r>
          </a:p>
          <a:p>
            <a:r>
              <a:rPr lang="en-US" sz="1200" b="0" i="0" u="none" strike="noStrike" kern="1200" baseline="0" dirty="0" smtClean="0">
                <a:solidFill>
                  <a:schemeClr val="tx1"/>
                </a:solidFill>
                <a:latin typeface="+mn-lt"/>
                <a:ea typeface="+mn-ea"/>
                <a:cs typeface="+mn-cs"/>
              </a:rPr>
              <a:t>US$ 3/cap: Ibid</a:t>
            </a:r>
          </a:p>
          <a:p>
            <a:r>
              <a:rPr lang="en-US" sz="1200" b="0" i="0" u="none" strike="noStrike" kern="1200" baseline="0" dirty="0" smtClean="0">
                <a:solidFill>
                  <a:schemeClr val="tx1"/>
                </a:solidFill>
                <a:latin typeface="+mn-lt"/>
                <a:ea typeface="+mn-ea"/>
                <a:cs typeface="+mn-cs"/>
              </a:rPr>
              <a:t>US$ 9/cap: SABC News 29 September 2013. New smart identity cards to cost billions. Cf. http://</a:t>
            </a:r>
            <a:r>
              <a:rPr lang="en-US" sz="1200" b="0" i="0" u="none" strike="noStrike" kern="1200" baseline="0" dirty="0" err="1" smtClean="0">
                <a:solidFill>
                  <a:schemeClr val="tx1"/>
                </a:solidFill>
                <a:latin typeface="+mn-lt"/>
                <a:ea typeface="+mn-ea"/>
                <a:cs typeface="+mn-cs"/>
              </a:rPr>
              <a:t>www.sabc.co.za</a:t>
            </a:r>
            <a:r>
              <a:rPr lang="en-US" sz="1200" b="0" i="0" u="none" strike="noStrike" kern="1200" baseline="0" dirty="0" smtClean="0">
                <a:solidFill>
                  <a:schemeClr val="tx1"/>
                </a:solidFill>
                <a:latin typeface="+mn-lt"/>
                <a:ea typeface="+mn-ea"/>
                <a:cs typeface="+mn-cs"/>
              </a:rPr>
              <a:t>/news/a/f73e1600414528c1a199a73895839b19/New-Smart-Identity-Cards-to-cost-billions-20132909</a:t>
            </a:r>
          </a:p>
          <a:p>
            <a:r>
              <a:rPr lang="en-US" sz="1200" b="0" i="0" u="none" strike="noStrike" kern="1200" baseline="0" dirty="0" smtClean="0">
                <a:solidFill>
                  <a:schemeClr val="tx1"/>
                </a:solidFill>
                <a:latin typeface="+mn-lt"/>
                <a:ea typeface="+mn-ea"/>
                <a:cs typeface="+mn-cs"/>
              </a:rPr>
              <a:t>Example Kenya vs. Germany: Cf. Daily Nation. Reduce cost of Kenyan elections, IEBC urged. Nairobi, 10 July 2012. http://</a:t>
            </a:r>
            <a:r>
              <a:rPr lang="en-US" sz="1200" b="0" i="0" u="none" strike="noStrike" kern="1200" baseline="0" dirty="0" err="1" smtClean="0">
                <a:solidFill>
                  <a:schemeClr val="tx1"/>
                </a:solidFill>
                <a:latin typeface="+mn-lt"/>
                <a:ea typeface="+mn-ea"/>
                <a:cs typeface="+mn-cs"/>
              </a:rPr>
              <a:t>www.nation.co.ke</a:t>
            </a:r>
            <a:r>
              <a:rPr lang="en-US" sz="1200" b="0" i="0" u="none" strike="noStrike" kern="1200" baseline="0" dirty="0" smtClean="0">
                <a:solidFill>
                  <a:schemeClr val="tx1"/>
                </a:solidFill>
                <a:latin typeface="+mn-lt"/>
                <a:ea typeface="+mn-ea"/>
                <a:cs typeface="+mn-cs"/>
              </a:rPr>
              <a:t>/News/-/1056/1449934/-/yc2mouz/-/</a:t>
            </a:r>
            <a:r>
              <a:rPr lang="en-US" sz="1200" b="0" i="0" u="none" strike="noStrike" kern="1200" baseline="0" dirty="0" err="1" smtClean="0">
                <a:solidFill>
                  <a:schemeClr val="tx1"/>
                </a:solidFill>
                <a:latin typeface="+mn-lt"/>
                <a:ea typeface="+mn-ea"/>
                <a:cs typeface="+mn-cs"/>
              </a:rPr>
              <a:t>index.html</a:t>
            </a:r>
            <a:r>
              <a:rPr lang="en-US" sz="1200" b="0" i="0" u="none" strike="noStrike" kern="1200" baseline="0" dirty="0" smtClean="0">
                <a:solidFill>
                  <a:schemeClr val="tx1"/>
                </a:solidFill>
                <a:latin typeface="+mn-lt"/>
                <a:ea typeface="+mn-ea"/>
                <a:cs typeface="+mn-cs"/>
              </a:rPr>
              <a:t>. Exchange rates OANDA for 15 July 2012. Purchasing power parity ratio source: The World Bank</a:t>
            </a:r>
          </a:p>
          <a:p>
            <a:r>
              <a:rPr lang="en-US" dirty="0" smtClean="0"/>
              <a:t>“Ban Ki Moon”:</a:t>
            </a:r>
            <a:r>
              <a:rPr lang="en-US" baseline="0" dirty="0" smtClean="0"/>
              <a:t> I</a:t>
            </a:r>
            <a:r>
              <a:rPr lang="en-US" sz="1200" b="0" i="0" u="none" strike="noStrike" kern="1200" baseline="0" dirty="0" smtClean="0">
                <a:solidFill>
                  <a:schemeClr val="tx1"/>
                </a:solidFill>
                <a:latin typeface="+mn-lt"/>
                <a:ea typeface="+mn-ea"/>
                <a:cs typeface="+mn-cs"/>
              </a:rPr>
              <a:t>n his 2009 statement to the UN General Assembly, Secretary General Ban Ki Moon expressed his concern that “…some of the poorest countries in the world have chosen some of the most expensive electoral processes and technology…”. Cf. http://</a:t>
            </a:r>
            <a:r>
              <a:rPr lang="en-US" sz="1200" b="0" i="0" u="none" strike="noStrike" kern="1200" baseline="0" dirty="0" err="1" smtClean="0">
                <a:solidFill>
                  <a:schemeClr val="tx1"/>
                </a:solidFill>
                <a:latin typeface="+mn-lt"/>
                <a:ea typeface="+mn-ea"/>
                <a:cs typeface="+mn-cs"/>
              </a:rPr>
              <a:t>aceproject.org</a:t>
            </a:r>
            <a:r>
              <a:rPr lang="en-US" sz="1200" b="0" i="0" u="none" strike="noStrike" kern="1200" baseline="0" dirty="0" smtClean="0">
                <a:solidFill>
                  <a:schemeClr val="tx1"/>
                </a:solidFill>
                <a:latin typeface="+mn-lt"/>
                <a:ea typeface="+mn-ea"/>
                <a:cs typeface="+mn-cs"/>
              </a:rPr>
              <a:t>/ace-en/focus/procurement/</a:t>
            </a:r>
            <a:r>
              <a:rPr lang="en-US" sz="1200" b="0" i="0" u="none" strike="noStrike" kern="1200" baseline="0" dirty="0" err="1" smtClean="0">
                <a:solidFill>
                  <a:schemeClr val="tx1"/>
                </a:solidFill>
                <a:latin typeface="+mn-lt"/>
                <a:ea typeface="+mn-ea"/>
                <a:cs typeface="+mn-cs"/>
              </a:rPr>
              <a:t>onePage</a:t>
            </a:r>
            <a:endParaRPr lang="en-US" dirty="0"/>
          </a:p>
        </p:txBody>
      </p:sp>
      <p:sp>
        <p:nvSpPr>
          <p:cNvPr id="4" name="Slide Number Placeholder 3"/>
          <p:cNvSpPr>
            <a:spLocks noGrp="1"/>
          </p:cNvSpPr>
          <p:nvPr>
            <p:ph type="sldNum" sz="quarter" idx="10"/>
          </p:nvPr>
        </p:nvSpPr>
        <p:spPr/>
        <p:txBody>
          <a:bodyPr/>
          <a:lstStyle/>
          <a:p>
            <a:fld id="{8DBCEECE-2F1E-7248-941F-E32F2C83C985}" type="slidenum">
              <a:rPr lang="en-US" smtClean="0"/>
              <a:t>5</a:t>
            </a:fld>
            <a:endParaRPr lang="en-US"/>
          </a:p>
        </p:txBody>
      </p:sp>
    </p:spTree>
    <p:extLst>
      <p:ext uri="{BB962C8B-B14F-4D97-AF65-F5344CB8AC3E}">
        <p14:creationId xmlns:p14="http://schemas.microsoft.com/office/powerpoint/2010/main" val="2310500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Under the CRC Reporting requirement specific provision is made for reporting against Articles 7 and 8 within Section of the Reporting Format ‘Civil Rights and Freedom’. Under this Section States Parties are requested to provide ‘</a:t>
            </a:r>
            <a:r>
              <a:rPr lang="en-US" sz="1200" i="1" kern="1200" dirty="0" smtClean="0">
                <a:solidFill>
                  <a:schemeClr val="tx1"/>
                </a:solidFill>
                <a:effectLst/>
                <a:latin typeface="+mn-lt"/>
                <a:ea typeface="+mn-ea"/>
                <a:cs typeface="+mn-cs"/>
              </a:rPr>
              <a:t>relevant information, including the relevant principal legislative, judicial, administrative or other measures in force; factors and difficulties encountered and progress achieved in implementing the provisions of the Convention; and implementation priorities and specific goals for the future.</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Data results from analysis of information</a:t>
            </a:r>
            <a:r>
              <a:rPr lang="en-GB" baseline="0" dirty="0" smtClean="0"/>
              <a:t> available on State Party reporting from websites of UN High Commissioner for Human Rights and also African Committee of Experts Rights and Welfare of the Child September/October 2014.</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At</a:t>
            </a:r>
            <a:r>
              <a:rPr lang="en-GB" baseline="0" dirty="0" smtClean="0"/>
              <a:t> time of writing African Expert Committee are exerting pressure on State Parties to (</a:t>
            </a:r>
            <a:r>
              <a:rPr lang="en-GB" baseline="0" dirty="0" err="1" smtClean="0"/>
              <a:t>i</a:t>
            </a:r>
            <a:r>
              <a:rPr lang="en-GB" baseline="0" dirty="0" smtClean="0"/>
              <a:t>) ratify (ii) report. South Sudan has just ratified the ACRWC.</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States</a:t>
            </a:r>
            <a:r>
              <a:rPr lang="en-GB" baseline="0" dirty="0" smtClean="0"/>
              <a:t> who have not ratified are: </a:t>
            </a:r>
            <a:r>
              <a:rPr lang="en-US" sz="1200" dirty="0" smtClean="0"/>
              <a:t>Central African Republic, Democratic Republic of Congo, Sahrawi Arab Democratic Republic, Somalia, Sao Tome and Principe, and Tunisia.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Burkina Faso and Kenya</a:t>
            </a:r>
            <a:r>
              <a:rPr lang="en-US" sz="1200" baseline="0" dirty="0" smtClean="0"/>
              <a:t> are the only countries to ratify ACRWC and submit initial and periodic reports</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148BACE4-3E0C-42DE-9709-F006C188FA56}" type="slidenum">
              <a:rPr lang="en-US" smtClean="0"/>
              <a:t>6</a:t>
            </a:fld>
            <a:endParaRPr lang="en-US"/>
          </a:p>
        </p:txBody>
      </p:sp>
    </p:spTree>
    <p:extLst>
      <p:ext uri="{BB962C8B-B14F-4D97-AF65-F5344CB8AC3E}">
        <p14:creationId xmlns:p14="http://schemas.microsoft.com/office/powerpoint/2010/main" val="3053848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its General Comment (no. 2) regarding Article 6 of the ACRWC, adopted at its 23</a:t>
            </a:r>
            <a:r>
              <a:rPr lang="en-US" sz="1200" kern="1200" baseline="30000" dirty="0" smtClean="0">
                <a:solidFill>
                  <a:schemeClr val="tx1"/>
                </a:solidFill>
                <a:effectLst/>
                <a:latin typeface="+mn-lt"/>
                <a:ea typeface="+mn-ea"/>
                <a:cs typeface="+mn-cs"/>
              </a:rPr>
              <a:t>rd</a:t>
            </a:r>
            <a:r>
              <a:rPr lang="en-US" sz="1200" kern="1200" dirty="0" smtClean="0">
                <a:solidFill>
                  <a:schemeClr val="tx1"/>
                </a:solidFill>
                <a:effectLst/>
                <a:latin typeface="+mn-lt"/>
                <a:ea typeface="+mn-ea"/>
                <a:cs typeface="+mn-cs"/>
              </a:rPr>
              <a:t> Ordinary Session 7—16 April, 2014, the ACERWC referred to the ‘alarming situation’ across Africa with regard to realization of the child’s rights to birth registration, name and nationality. State Parties are urged by the Committee to make greater efforts to fulfill their obligations in this regard under the Charter. The ACERWC also comments</a:t>
            </a:r>
            <a:r>
              <a:rPr lang="en-US" sz="1200" kern="1200" baseline="0" dirty="0" smtClean="0">
                <a:solidFill>
                  <a:schemeClr val="tx1"/>
                </a:solidFill>
                <a:effectLst/>
                <a:latin typeface="+mn-lt"/>
                <a:ea typeface="+mn-ea"/>
                <a:cs typeface="+mn-cs"/>
              </a:rPr>
              <a:t> on a  </a:t>
            </a:r>
            <a:r>
              <a:rPr lang="en-US" sz="1200" i="1" kern="1200" dirty="0" smtClean="0">
                <a:solidFill>
                  <a:schemeClr val="tx1"/>
                </a:solidFill>
                <a:effectLst/>
                <a:latin typeface="+mn-lt"/>
                <a:ea typeface="+mn-ea"/>
                <a:cs typeface="+mn-cs"/>
              </a:rPr>
              <a:t>‘significant backlog, chronic under-resourcing and insufficient compliance by States parties with their reporting obligations.’</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More widely in a report to the UN General Assembly, The UN High Commissioner for Human Rights has reported: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‘The right to birth registration is one of the rights that consistently appears not to be fully implemented by States parties. In its observations and recommendations to the States that have so far submitted at least one report, the Committee has been concerned about the low rate of birth registration.’</a:t>
            </a:r>
            <a:endParaRPr lang="en-GB" sz="120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United Nations High Commissioner for Human Rights. </a:t>
            </a:r>
            <a:r>
              <a:rPr lang="en-US" sz="1200" kern="1200" dirty="0" smtClean="0">
                <a:solidFill>
                  <a:schemeClr val="tx1"/>
                </a:solidFill>
                <a:effectLst/>
                <a:latin typeface="+mn-lt"/>
                <a:ea typeface="+mn-ea"/>
                <a:cs typeface="+mn-cs"/>
              </a:rPr>
              <a:t>Birth registration and the Right of Everyone to Recognition Everywhere as a Person Under the Law. Report to the United Nations General Assembly. A/HRC/19/L.24 New York (2014)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ACERWC (General Comment on Article 6, op. cit.) urges that State Parties take a ‘</a:t>
            </a:r>
            <a:r>
              <a:rPr lang="en-GB" sz="1200" i="1" kern="1200" dirty="0" smtClean="0">
                <a:solidFill>
                  <a:schemeClr val="tx1"/>
                </a:solidFill>
                <a:effectLst/>
                <a:latin typeface="+mn-lt"/>
                <a:ea typeface="+mn-ea"/>
                <a:cs typeface="+mn-cs"/>
              </a:rPr>
              <a:t>human/child rights approach’</a:t>
            </a:r>
            <a:r>
              <a:rPr lang="en-GB" sz="1200" kern="1200" dirty="0" smtClean="0">
                <a:solidFill>
                  <a:schemeClr val="tx1"/>
                </a:solidFill>
                <a:effectLst/>
                <a:latin typeface="+mn-lt"/>
                <a:ea typeface="+mn-ea"/>
                <a:cs typeface="+mn-cs"/>
              </a:rPr>
              <a:t> to the design and operation of civil registration systems. This same point is also taken up by the UN Human Rights Commissioner (op. cit., report to UN General Assembly, 17th June 2014).</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Both the AECRWC and UN HRC list the core child rights standards to be applied to civil registration systems, particularly with regard to the operation of birth registration. These standards are:</a:t>
            </a: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Non-discrimination (Art. 3 &amp; 26)</a:t>
            </a:r>
          </a:p>
          <a:p>
            <a:pPr lvl="0"/>
            <a:r>
              <a:rPr lang="en-GB" sz="1200" kern="1200" dirty="0" smtClean="0">
                <a:solidFill>
                  <a:schemeClr val="tx1"/>
                </a:solidFill>
                <a:effectLst/>
                <a:latin typeface="+mn-lt"/>
                <a:ea typeface="+mn-ea"/>
                <a:cs typeface="+mn-cs"/>
              </a:rPr>
              <a:t>In the best interests of the child (Art. 4)</a:t>
            </a:r>
          </a:p>
          <a:p>
            <a:pPr lvl="0"/>
            <a:r>
              <a:rPr lang="en-GB" sz="1200" kern="1200" dirty="0" smtClean="0">
                <a:solidFill>
                  <a:schemeClr val="tx1"/>
                </a:solidFill>
                <a:effectLst/>
                <a:latin typeface="+mn-lt"/>
                <a:ea typeface="+mn-ea"/>
                <a:cs typeface="+mn-cs"/>
              </a:rPr>
              <a:t>Respecting the right of the child to life, survival and development (Art. 5)</a:t>
            </a:r>
          </a:p>
          <a:p>
            <a:pPr lvl="0"/>
            <a:r>
              <a:rPr lang="en-GB" sz="1200" kern="1200" dirty="0" smtClean="0">
                <a:solidFill>
                  <a:schemeClr val="tx1"/>
                </a:solidFill>
                <a:effectLst/>
                <a:latin typeface="+mn-lt"/>
                <a:ea typeface="+mn-ea"/>
                <a:cs typeface="+mn-cs"/>
              </a:rPr>
              <a:t>Respecting the views of the child (Art. 7)</a:t>
            </a:r>
          </a:p>
          <a:p>
            <a:pPr lvl="0"/>
            <a:r>
              <a:rPr lang="en-GB" sz="1200" kern="1200" dirty="0" smtClean="0">
                <a:solidFill>
                  <a:schemeClr val="tx1"/>
                </a:solidFill>
                <a:effectLst/>
                <a:latin typeface="+mn-lt"/>
                <a:ea typeface="+mn-ea"/>
                <a:cs typeface="+mn-cs"/>
              </a:rPr>
              <a:t>Providing information to the child and promoting child participation (Art. 4,7,12)</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GB" sz="1200" i="1" kern="1200" dirty="0" smtClean="0">
              <a:solidFill>
                <a:schemeClr val="tx1"/>
              </a:solidFill>
              <a:effectLst/>
              <a:latin typeface="+mn-lt"/>
              <a:ea typeface="+mn-ea"/>
              <a:cs typeface="+mn-cs"/>
            </a:endParaRPr>
          </a:p>
          <a:p>
            <a:endParaRPr lang="en-GB" i="0" dirty="0"/>
          </a:p>
        </p:txBody>
      </p:sp>
      <p:sp>
        <p:nvSpPr>
          <p:cNvPr id="4" name="Slide Number Placeholder 3"/>
          <p:cNvSpPr>
            <a:spLocks noGrp="1"/>
          </p:cNvSpPr>
          <p:nvPr>
            <p:ph type="sldNum" sz="quarter" idx="10"/>
          </p:nvPr>
        </p:nvSpPr>
        <p:spPr/>
        <p:txBody>
          <a:bodyPr/>
          <a:lstStyle/>
          <a:p>
            <a:fld id="{148BACE4-3E0C-42DE-9709-F006C188FA56}" type="slidenum">
              <a:rPr lang="en-US" smtClean="0"/>
              <a:t>7</a:t>
            </a:fld>
            <a:endParaRPr lang="en-US"/>
          </a:p>
        </p:txBody>
      </p:sp>
    </p:spTree>
    <p:extLst>
      <p:ext uri="{BB962C8B-B14F-4D97-AF65-F5344CB8AC3E}">
        <p14:creationId xmlns:p14="http://schemas.microsoft.com/office/powerpoint/2010/main" val="198569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GB" dirty="0" smtClean="0"/>
              <a:t>The</a:t>
            </a:r>
            <a:r>
              <a:rPr lang="en-GB" baseline="0" dirty="0" smtClean="0"/>
              <a:t> Target 16.9 regarding legal identity including birth registration is a target within Goal 16 ‘</a:t>
            </a:r>
            <a:r>
              <a:rPr lang="en-GB" dirty="0" smtClean="0"/>
              <a:t>Promote peaceful and inclusive societies for sustainable development, provide access to justice for all, and build effective, accountable and inclusive institutions at all levels.’ Proposed by UN General Assembly Open Working</a:t>
            </a:r>
            <a:r>
              <a:rPr lang="en-GB" baseline="0" dirty="0" smtClean="0"/>
              <a:t> Group on Sustainable Development Goals, Proposal Report July 2014.</a:t>
            </a:r>
          </a:p>
          <a:p>
            <a:pPr marL="0" indent="0" algn="l">
              <a:buNone/>
            </a:pPr>
            <a:endParaRPr lang="en-GB" baseline="0" dirty="0" smtClean="0"/>
          </a:p>
          <a:p>
            <a:pPr marL="0" indent="0" algn="l">
              <a:buNone/>
            </a:pPr>
            <a:r>
              <a:rPr lang="en-GB" baseline="0" dirty="0" smtClean="0"/>
              <a:t>Ref, UNICEF review of Proposed Sustainable Development Goals from a Child Rights Perspective (UNICEF, A Post-2015 World Fit for Children, 2014): a child rights focus must be retained as negotiations around the new development agenda continue and intensify, and must be strengthened where gaps remain. In particular there must be a ‘clear and explicit focus on leaving no one behind’. Reaching first the poorest and most disadvantaged children must be reflected in all targets, as well as indicators and national implementation frameworks as they are developed. The issue of inequity and overcoming it is a key challenge. </a:t>
            </a:r>
          </a:p>
          <a:p>
            <a:pPr marL="0" indent="0" algn="l">
              <a:buNone/>
            </a:pPr>
            <a:endParaRPr lang="en-GB" baseline="0" dirty="0" smtClean="0"/>
          </a:p>
          <a:p>
            <a:r>
              <a:rPr lang="en-US" sz="1200" kern="1200" dirty="0" smtClean="0">
                <a:solidFill>
                  <a:schemeClr val="tx1"/>
                </a:solidFill>
                <a:effectLst/>
                <a:latin typeface="+mn-lt"/>
                <a:ea typeface="+mn-ea"/>
                <a:cs typeface="+mn-cs"/>
              </a:rPr>
              <a:t>The UN Panel on the post 2015 development agenda has also indicated links between birth registration, the effective operation of civil registration systems and good governance. In particular Goal 10 and Target 10 (a) under that Goal explicitly </a:t>
            </a:r>
            <a:r>
              <a:rPr lang="en-US" sz="1200" kern="1200" dirty="0" err="1" smtClean="0">
                <a:solidFill>
                  <a:schemeClr val="tx1"/>
                </a:solidFill>
                <a:effectLst/>
                <a:latin typeface="+mn-lt"/>
                <a:ea typeface="+mn-ea"/>
                <a:cs typeface="+mn-cs"/>
              </a:rPr>
              <a:t>recognises</a:t>
            </a:r>
            <a:r>
              <a:rPr lang="en-US" sz="1200" kern="1200" dirty="0" smtClean="0">
                <a:solidFill>
                  <a:schemeClr val="tx1"/>
                </a:solidFill>
                <a:effectLst/>
                <a:latin typeface="+mn-lt"/>
                <a:ea typeface="+mn-ea"/>
                <a:cs typeface="+mn-cs"/>
              </a:rPr>
              <a:t> civil registration as an essential pre-requisite for good governance. It should also be noted that in the global thematic consultation on governance and the post-2015 development framework that informed the work of the UN Panel, responsible and effective governance is seen to be not only multi-dimensional and a critical means to achieve development goals, but also important as an end in itself wherein citizens can interact and exercise their rights</a:t>
            </a:r>
            <a:r>
              <a:rPr lang="en-GB"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Most recently, a United Nations proposed target to ensure birth registration for all, along with legal identity, by 2030 has been included as an indicator towards achieving the broader Sustainable Development Goal 16 to ‘promote peaceful and inclusive societies for sustainable development, provide access to justice for all, and build effective, accountable and inclusive institutions at all levels.’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terms of how best governments can move towards achieving this target for national identity and birth registration, the First International Identity Management Conference in Seoul, South Korea in September 2014 called for an integrated approach to civil registration and vital statistics aligned with the development of adult identification systems (including national IDs and voter registration). Specifically, the Seoul Statement issued subsequent to the Conference </a:t>
            </a:r>
            <a:r>
              <a:rPr lang="en-US" sz="1200" kern="1200" dirty="0" err="1" smtClean="0">
                <a:solidFill>
                  <a:schemeClr val="tx1"/>
                </a:solidFill>
                <a:effectLst/>
                <a:latin typeface="+mn-lt"/>
                <a:ea typeface="+mn-ea"/>
                <a:cs typeface="+mn-cs"/>
              </a:rPr>
              <a:t>recognises</a:t>
            </a:r>
            <a:r>
              <a:rPr lang="en-US" sz="1200" kern="1200" dirty="0" smtClean="0">
                <a:solidFill>
                  <a:schemeClr val="tx1"/>
                </a:solidFill>
                <a:effectLst/>
                <a:latin typeface="+mn-lt"/>
                <a:ea typeface="+mn-ea"/>
                <a:cs typeface="+mn-cs"/>
              </a:rPr>
              <a:t> “the centrality to Evidence of Identity of breeder documents such as birth certificates,” and “acknowledge[s] the urgency of universal birth and death registration as a foundation for secure identity and identification systems that will strengthen vital statistics systems and underpin public sector policies and programs.’</a:t>
            </a:r>
            <a:endParaRPr lang="en-GB" sz="1200" kern="1200" dirty="0" smtClean="0">
              <a:solidFill>
                <a:schemeClr val="tx1"/>
              </a:solidFill>
              <a:effectLst/>
              <a:latin typeface="+mn-lt"/>
              <a:ea typeface="+mn-ea"/>
              <a:cs typeface="+mn-cs"/>
            </a:endParaRPr>
          </a:p>
          <a:p>
            <a:pPr marL="0" indent="0" algn="l">
              <a:buNone/>
            </a:pPr>
            <a:endParaRPr lang="en-GB" dirty="0" smtClean="0"/>
          </a:p>
          <a:p>
            <a:endParaRPr lang="en-GB" dirty="0"/>
          </a:p>
        </p:txBody>
      </p:sp>
      <p:sp>
        <p:nvSpPr>
          <p:cNvPr id="4" name="Slide Number Placeholder 3"/>
          <p:cNvSpPr>
            <a:spLocks noGrp="1"/>
          </p:cNvSpPr>
          <p:nvPr>
            <p:ph type="sldNum" sz="quarter" idx="10"/>
          </p:nvPr>
        </p:nvSpPr>
        <p:spPr/>
        <p:txBody>
          <a:bodyPr/>
          <a:lstStyle/>
          <a:p>
            <a:fld id="{148BACE4-3E0C-42DE-9709-F006C188FA56}" type="slidenum">
              <a:rPr lang="en-US" smtClean="0"/>
              <a:t>8</a:t>
            </a:fld>
            <a:endParaRPr lang="en-US"/>
          </a:p>
        </p:txBody>
      </p:sp>
    </p:spTree>
    <p:extLst>
      <p:ext uri="{BB962C8B-B14F-4D97-AF65-F5344CB8AC3E}">
        <p14:creationId xmlns:p14="http://schemas.microsoft.com/office/powerpoint/2010/main" val="397126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prior to the end of Apartheid only the</a:t>
            </a:r>
            <a:r>
              <a:rPr lang="en-US" baseline="0" dirty="0" smtClean="0"/>
              <a:t> black, native population was obliged to carry an ID and civil registration was organized by “homeland” the post-Apartheid period was one of inclusion and eradicating segregation. Previously protests against the discrimination with regards to the obligatory carrying of IDs had led to the Sharpeville protests that led to the death of many protestors. As if a switch were turned the hated ID-obligation was tuned into “Stand Up and Be Counted”, a slogan of the Statistics Bureau, and President Nelson Mandela fostered inclusion. The fragmented registration systems were unified to one national registration and ID system, for which one ministry – the Ministry of Home Affairs was made responsible. The data, 30% to &gt;90% are from Stats SA. The information about the Child Support Grant is from the Department of Social Development. The data on service points are from Government of South Africa. The status of civil registration and vitals statistics in South Africa. Pretoria (2012). Other data obtained during study visit 1-11 Sep 2014.</a:t>
            </a:r>
          </a:p>
          <a:p>
            <a:endParaRPr lang="en-US" baseline="0" dirty="0" smtClean="0"/>
          </a:p>
          <a:p>
            <a:pPr marL="0" indent="0">
              <a:buNone/>
            </a:pPr>
            <a:r>
              <a:rPr lang="en-US" sz="1200" b="1" dirty="0" smtClean="0">
                <a:cs typeface="Century Gothic"/>
              </a:rPr>
              <a:t>Interoperability: Civil registration-National ID</a:t>
            </a:r>
          </a:p>
          <a:p>
            <a:pPr marL="0" indent="0">
              <a:buNone/>
            </a:pPr>
            <a:endParaRPr lang="en-US" sz="1200" b="1" dirty="0" smtClean="0">
              <a:cs typeface="Century Gothic"/>
            </a:endParaRPr>
          </a:p>
          <a:p>
            <a:pPr>
              <a:buFont typeface="Wingdings" charset="2"/>
              <a:buChar char="§"/>
            </a:pPr>
            <a:r>
              <a:rPr lang="en-US" sz="1200" dirty="0" smtClean="0">
                <a:cs typeface="Century Gothic"/>
              </a:rPr>
              <a:t>Smart ID launch, </a:t>
            </a:r>
            <a:r>
              <a:rPr lang="en-US" sz="1200" b="1" i="1" dirty="0" smtClean="0">
                <a:cs typeface="Century Gothic"/>
              </a:rPr>
              <a:t>AFTER</a:t>
            </a:r>
            <a:r>
              <a:rPr lang="en-US" sz="1200" dirty="0" smtClean="0">
                <a:cs typeface="Century Gothic"/>
              </a:rPr>
              <a:t> civil registration completeness reached</a:t>
            </a:r>
          </a:p>
          <a:p>
            <a:pPr>
              <a:buFont typeface="Wingdings" panose="05000000000000000000" pitchFamily="2" charset="2"/>
              <a:buChar char="§"/>
            </a:pPr>
            <a:r>
              <a:rPr lang="en-US" sz="1200" dirty="0" smtClean="0">
                <a:cs typeface="Century Gothic"/>
              </a:rPr>
              <a:t>New ID issued </a:t>
            </a:r>
            <a:r>
              <a:rPr lang="en-US" sz="1200" b="1" dirty="0" smtClean="0">
                <a:cs typeface="Century Gothic"/>
              </a:rPr>
              <a:t>over period of eight (8) years</a:t>
            </a:r>
            <a:endParaRPr lang="en-US" sz="1200" dirty="0" smtClean="0">
              <a:cs typeface="Century Gothic"/>
            </a:endParaRPr>
          </a:p>
          <a:p>
            <a:pPr>
              <a:buFont typeface="Wingdings" panose="05000000000000000000" pitchFamily="2" charset="2"/>
              <a:buChar char="§"/>
            </a:pPr>
            <a:r>
              <a:rPr lang="en-US" sz="1200" dirty="0" smtClean="0">
                <a:cs typeface="Century Gothic"/>
              </a:rPr>
              <a:t>ID only issued when birth registered, free at 16 (US$ 14 replacement)</a:t>
            </a:r>
          </a:p>
          <a:p>
            <a:pPr>
              <a:buFont typeface="Wingdings" panose="05000000000000000000" pitchFamily="2" charset="2"/>
              <a:buChar char="§"/>
            </a:pPr>
            <a:r>
              <a:rPr lang="en-US" sz="1200" dirty="0" smtClean="0">
                <a:cs typeface="Century Gothic"/>
              </a:rPr>
              <a:t>New ID issuance now in </a:t>
            </a:r>
            <a:r>
              <a:rPr lang="en-US" sz="1200" b="1" dirty="0" smtClean="0">
                <a:cs typeface="Century Gothic"/>
              </a:rPr>
              <a:t>3</a:t>
            </a:r>
            <a:r>
              <a:rPr lang="en-US" sz="1200" dirty="0" smtClean="0">
                <a:cs typeface="Century Gothic"/>
              </a:rPr>
              <a:t>, in future in </a:t>
            </a:r>
            <a:r>
              <a:rPr lang="en-US" sz="1200" b="1" dirty="0" smtClean="0">
                <a:cs typeface="Century Gothic"/>
              </a:rPr>
              <a:t>140 offices </a:t>
            </a:r>
            <a:r>
              <a:rPr lang="en-US" sz="1200" dirty="0" smtClean="0">
                <a:cs typeface="Century Gothic"/>
              </a:rPr>
              <a:t>(not in all civil registration offices)</a:t>
            </a:r>
          </a:p>
          <a:p>
            <a:pPr marL="0" indent="0">
              <a:buNone/>
            </a:pPr>
            <a:r>
              <a:rPr lang="en-US" sz="1200" b="1" dirty="0" smtClean="0">
                <a:cs typeface="Century Gothic"/>
              </a:rPr>
              <a:t>ICT</a:t>
            </a:r>
          </a:p>
          <a:p>
            <a:pPr>
              <a:buFont typeface="Wingdings" panose="05000000000000000000" pitchFamily="2" charset="2"/>
              <a:buChar char="§"/>
            </a:pPr>
            <a:r>
              <a:rPr lang="en-US" sz="1200" dirty="0" smtClean="0">
                <a:cs typeface="Century Gothic"/>
              </a:rPr>
              <a:t>Homegrown National Population Register (“HANIS”) serves both ID issuance and civil registration, and authentication in online offices</a:t>
            </a:r>
          </a:p>
          <a:p>
            <a:pPr>
              <a:buFont typeface="Wingdings" panose="05000000000000000000" pitchFamily="2" charset="2"/>
              <a:buChar char="§"/>
            </a:pPr>
            <a:r>
              <a:rPr lang="en-US" sz="1200" b="1" dirty="0" smtClean="0">
                <a:cs typeface="Century Gothic"/>
              </a:rPr>
              <a:t>One ministry</a:t>
            </a:r>
            <a:r>
              <a:rPr lang="en-US" sz="1200" dirty="0" smtClean="0">
                <a:cs typeface="Century Gothic"/>
              </a:rPr>
              <a:t> responsible for both</a:t>
            </a:r>
          </a:p>
          <a:p>
            <a:endParaRPr lang="en-US" dirty="0"/>
          </a:p>
        </p:txBody>
      </p:sp>
      <p:sp>
        <p:nvSpPr>
          <p:cNvPr id="4" name="Slide Number Placeholder 3"/>
          <p:cNvSpPr>
            <a:spLocks noGrp="1"/>
          </p:cNvSpPr>
          <p:nvPr>
            <p:ph type="sldNum" sz="quarter" idx="10"/>
          </p:nvPr>
        </p:nvSpPr>
        <p:spPr/>
        <p:txBody>
          <a:bodyPr/>
          <a:lstStyle/>
          <a:p>
            <a:fld id="{8DBCEECE-2F1E-7248-941F-E32F2C83C985}" type="slidenum">
              <a:rPr lang="en-US" smtClean="0"/>
              <a:t>9</a:t>
            </a:fld>
            <a:endParaRPr lang="en-US"/>
          </a:p>
        </p:txBody>
      </p:sp>
    </p:spTree>
    <p:extLst>
      <p:ext uri="{BB962C8B-B14F-4D97-AF65-F5344CB8AC3E}">
        <p14:creationId xmlns:p14="http://schemas.microsoft.com/office/powerpoint/2010/main" val="2521635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11/14/15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114228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11/14/15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09952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11/14/15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68386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11/14/15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20247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t>11/14/15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19462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t>11/14/15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319075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t>11/14/15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92339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t>11/14/15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82366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t>11/14/15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23618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11/14/15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655738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11/14/15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595468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t>11/14/15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t>‹#›</a:t>
            </a:fld>
            <a:endParaRPr lang="en-US"/>
          </a:p>
        </p:txBody>
      </p:sp>
    </p:spTree>
    <p:extLst>
      <p:ext uri="{BB962C8B-B14F-4D97-AF65-F5344CB8AC3E}">
        <p14:creationId xmlns:p14="http://schemas.microsoft.com/office/powerpoint/2010/main" val="19073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3212" y="1066800"/>
            <a:ext cx="8612188" cy="2003425"/>
          </a:xfrm>
        </p:spPr>
        <p:txBody>
          <a:bodyPr>
            <a:noAutofit/>
          </a:bodyPr>
          <a:lstStyle/>
          <a:p>
            <a:r>
              <a:rPr lang="en-US" sz="4000" b="1" dirty="0">
                <a:solidFill>
                  <a:srgbClr val="00B0F0"/>
                </a:solidFill>
                <a:latin typeface="+mn-lt"/>
                <a:cs typeface="Tahoma" pitchFamily="34" charset="0"/>
              </a:rPr>
              <a:t>B</a:t>
            </a:r>
            <a:r>
              <a:rPr lang="en-US" sz="4000" b="1" dirty="0" smtClean="0">
                <a:solidFill>
                  <a:srgbClr val="00B0F0"/>
                </a:solidFill>
                <a:latin typeface="+mn-lt"/>
                <a:cs typeface="Tahoma" pitchFamily="34" charset="0"/>
              </a:rPr>
              <a:t>irth registration in Africa:</a:t>
            </a:r>
            <a:r>
              <a:rPr lang="en-US" sz="4000" b="1" dirty="0">
                <a:solidFill>
                  <a:srgbClr val="00B0F0"/>
                </a:solidFill>
                <a:latin typeface="+mn-lt"/>
                <a:cs typeface="Tahoma" pitchFamily="34" charset="0"/>
              </a:rPr>
              <a:t/>
            </a:r>
            <a:br>
              <a:rPr lang="en-US" sz="4000" b="1" dirty="0">
                <a:solidFill>
                  <a:srgbClr val="00B0F0"/>
                </a:solidFill>
                <a:latin typeface="+mn-lt"/>
                <a:cs typeface="Tahoma" pitchFamily="34" charset="0"/>
              </a:rPr>
            </a:br>
            <a:r>
              <a:rPr lang="en-US" sz="4000" b="1" dirty="0" smtClean="0">
                <a:solidFill>
                  <a:srgbClr val="00B0F0"/>
                </a:solidFill>
                <a:latin typeface="+mn-lt"/>
                <a:cs typeface="Tahoma" pitchFamily="34" charset="0"/>
              </a:rPr>
              <a:t>Inching forwards, or sliding backwards?</a:t>
            </a:r>
            <a:endParaRPr lang="en-US" b="1" dirty="0">
              <a:solidFill>
                <a:srgbClr val="00B0F0"/>
              </a:solidFill>
              <a:latin typeface="+mn-lt"/>
              <a:cs typeface="Tahoma" pitchFamily="34" charset="0"/>
            </a:endParaRPr>
          </a:p>
        </p:txBody>
      </p:sp>
      <p:sp>
        <p:nvSpPr>
          <p:cNvPr id="3" name="Subtitle 2"/>
          <p:cNvSpPr>
            <a:spLocks noGrp="1"/>
          </p:cNvSpPr>
          <p:nvPr>
            <p:ph type="subTitle" idx="1"/>
          </p:nvPr>
        </p:nvSpPr>
        <p:spPr>
          <a:xfrm>
            <a:off x="740567" y="3429000"/>
            <a:ext cx="7717633" cy="1752600"/>
          </a:xfrm>
        </p:spPr>
        <p:txBody>
          <a:bodyPr>
            <a:normAutofit fontScale="77500" lnSpcReduction="20000"/>
          </a:bodyPr>
          <a:lstStyle/>
          <a:p>
            <a:r>
              <a:rPr lang="en-US" sz="2800" b="1" dirty="0" err="1" smtClean="0">
                <a:solidFill>
                  <a:schemeClr val="tx1"/>
                </a:solidFill>
                <a:cs typeface="Tahoma" pitchFamily="34" charset="0"/>
              </a:rPr>
              <a:t>Milen</a:t>
            </a:r>
            <a:r>
              <a:rPr lang="en-US" sz="2800" b="1" dirty="0" smtClean="0">
                <a:solidFill>
                  <a:schemeClr val="tx1"/>
                </a:solidFill>
                <a:cs typeface="Tahoma" pitchFamily="34" charset="0"/>
              </a:rPr>
              <a:t> </a:t>
            </a:r>
            <a:r>
              <a:rPr lang="en-US" sz="2800" b="1" dirty="0" err="1" smtClean="0">
                <a:solidFill>
                  <a:schemeClr val="tx1"/>
                </a:solidFill>
                <a:cs typeface="Tahoma" pitchFamily="34" charset="0"/>
              </a:rPr>
              <a:t>Kidane</a:t>
            </a:r>
            <a:endParaRPr lang="en-US" sz="2800" b="1" dirty="0">
              <a:solidFill>
                <a:schemeClr val="tx1"/>
              </a:solidFill>
              <a:cs typeface="Tahoma" pitchFamily="34" charset="0"/>
            </a:endParaRPr>
          </a:p>
          <a:p>
            <a:r>
              <a:rPr lang="en-US" sz="2800" b="1" dirty="0" smtClean="0">
                <a:solidFill>
                  <a:schemeClr val="tx1"/>
                </a:solidFill>
                <a:cs typeface="Tahoma" pitchFamily="34" charset="0"/>
              </a:rPr>
              <a:t>UNICEF </a:t>
            </a:r>
            <a:r>
              <a:rPr lang="en-US" sz="2800" b="1" dirty="0">
                <a:solidFill>
                  <a:schemeClr val="tx1"/>
                </a:solidFill>
                <a:cs typeface="Tahoma" pitchFamily="34" charset="0"/>
              </a:rPr>
              <a:t>Eastern and Southern Africa Regional </a:t>
            </a:r>
            <a:r>
              <a:rPr lang="en-US" sz="2800" b="1" dirty="0" smtClean="0">
                <a:solidFill>
                  <a:schemeClr val="tx1"/>
                </a:solidFill>
                <a:cs typeface="Tahoma" pitchFamily="34" charset="0"/>
              </a:rPr>
              <a:t>Office</a:t>
            </a:r>
          </a:p>
          <a:p>
            <a:r>
              <a:rPr lang="en-US" sz="2300" b="1" i="1" dirty="0" smtClean="0">
                <a:solidFill>
                  <a:schemeClr val="tx1">
                    <a:lumMod val="50000"/>
                    <a:lumOff val="50000"/>
                  </a:schemeClr>
                </a:solidFill>
                <a:cs typeface="Tahoma" pitchFamily="34" charset="0"/>
              </a:rPr>
              <a:t> For Africa CRVS Core Group</a:t>
            </a:r>
            <a:endParaRPr lang="en-US" sz="2300" b="1" i="1" dirty="0">
              <a:solidFill>
                <a:schemeClr val="tx1">
                  <a:lumMod val="50000"/>
                  <a:lumOff val="50000"/>
                </a:schemeClr>
              </a:solidFill>
              <a:cs typeface="Tahoma" pitchFamily="34" charset="0"/>
            </a:endParaRPr>
          </a:p>
          <a:p>
            <a:endParaRPr lang="en-US" sz="2800" b="1" dirty="0">
              <a:solidFill>
                <a:schemeClr val="tx1"/>
              </a:solidFill>
              <a:cs typeface="Tahoma" pitchFamily="34" charset="0"/>
            </a:endParaRPr>
          </a:p>
          <a:p>
            <a:r>
              <a:rPr lang="en-US" sz="2800" b="1" dirty="0" smtClean="0">
                <a:solidFill>
                  <a:schemeClr val="tx1"/>
                </a:solidFill>
                <a:cs typeface="Tahoma" pitchFamily="34" charset="0"/>
              </a:rPr>
              <a:t>Leiden, 19 November </a:t>
            </a:r>
            <a:r>
              <a:rPr lang="en-US" sz="2800" b="1" dirty="0">
                <a:solidFill>
                  <a:schemeClr val="tx1"/>
                </a:solidFill>
                <a:cs typeface="Tahoma" pitchFamily="34" charset="0"/>
              </a:rPr>
              <a:t>2014</a:t>
            </a:r>
          </a:p>
          <a:p>
            <a:endParaRPr lang="en-US" sz="2800" b="1" dirty="0" smtClean="0">
              <a:solidFill>
                <a:schemeClr val="tx1"/>
              </a:solidFill>
              <a:cs typeface="Tahoma" pitchFamily="34" charset="0"/>
            </a:endParaRPr>
          </a:p>
        </p:txBody>
      </p:sp>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5181600"/>
            <a:ext cx="3451225"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Footer Placeholder 1"/>
          <p:cNvSpPr>
            <a:spLocks noGrp="1"/>
          </p:cNvSpPr>
          <p:nvPr>
            <p:ph type="ftr" sz="quarter" idx="11"/>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en-US" smtClean="0">
                <a:solidFill>
                  <a:srgbClr val="898989"/>
                </a:solidFill>
              </a:rPr>
              <a:t>EU - UNICEF Partnership</a:t>
            </a:r>
          </a:p>
        </p:txBody>
      </p:sp>
    </p:spTree>
    <p:extLst>
      <p:ext uri="{BB962C8B-B14F-4D97-AF65-F5344CB8AC3E}">
        <p14:creationId xmlns:p14="http://schemas.microsoft.com/office/powerpoint/2010/main" val="140896877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rmAutofit fontScale="90000"/>
          </a:bodyPr>
          <a:lstStyle/>
          <a:p>
            <a:r>
              <a:rPr lang="en-US" b="1" dirty="0" smtClean="0">
                <a:solidFill>
                  <a:srgbClr val="00B0F0"/>
                </a:solidFill>
              </a:rPr>
              <a:t>How it can be done: getting the governance right</a:t>
            </a:r>
            <a:r>
              <a:rPr lang="en-GB" dirty="0"/>
              <a:t/>
            </a:r>
            <a:br>
              <a:rPr lang="en-GB" dirty="0"/>
            </a:br>
            <a:endParaRPr lang="en-GB" dirty="0"/>
          </a:p>
        </p:txBody>
      </p:sp>
      <p:graphicFrame>
        <p:nvGraphicFramePr>
          <p:cNvPr id="4" name="Diagram 3"/>
          <p:cNvGraphicFramePr/>
          <p:nvPr>
            <p:extLst>
              <p:ext uri="{D42A27DB-BD31-4B8C-83A1-F6EECF244321}">
                <p14:modId xmlns:p14="http://schemas.microsoft.com/office/powerpoint/2010/main" val="1880147123"/>
              </p:ext>
            </p:extLst>
          </p:nvPr>
        </p:nvGraphicFramePr>
        <p:xfrm>
          <a:off x="1137586" y="1497149"/>
          <a:ext cx="6597174" cy="4058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29010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3600" b="1" dirty="0" smtClean="0">
                <a:solidFill>
                  <a:srgbClr val="00B0F0"/>
                </a:solidFill>
              </a:rPr>
              <a:t>Birth Registration, Legal </a:t>
            </a:r>
            <a:r>
              <a:rPr lang="en-US" sz="3600" b="1" dirty="0">
                <a:solidFill>
                  <a:srgbClr val="00B0F0"/>
                </a:solidFill>
              </a:rPr>
              <a:t>I</a:t>
            </a:r>
            <a:r>
              <a:rPr lang="en-US" sz="3600" b="1" dirty="0" smtClean="0">
                <a:solidFill>
                  <a:srgbClr val="00B0F0"/>
                </a:solidFill>
              </a:rPr>
              <a:t>dentity </a:t>
            </a:r>
            <a:br>
              <a:rPr lang="en-US" sz="3600" b="1" dirty="0" smtClean="0">
                <a:solidFill>
                  <a:srgbClr val="00B0F0"/>
                </a:solidFill>
              </a:rPr>
            </a:br>
            <a:r>
              <a:rPr lang="en-US" sz="3600" b="1" dirty="0" smtClean="0">
                <a:solidFill>
                  <a:srgbClr val="00B0F0"/>
                </a:solidFill>
              </a:rPr>
              <a:t>and Children’s </a:t>
            </a:r>
            <a:r>
              <a:rPr lang="en-US" sz="3600" b="1" dirty="0">
                <a:solidFill>
                  <a:srgbClr val="00B0F0"/>
                </a:solidFill>
              </a:rPr>
              <a:t>R</a:t>
            </a:r>
            <a:r>
              <a:rPr lang="en-US" sz="3600" b="1" dirty="0" smtClean="0">
                <a:solidFill>
                  <a:srgbClr val="00B0F0"/>
                </a:solidFill>
              </a:rPr>
              <a:t>ights</a:t>
            </a:r>
            <a:endParaRPr lang="en-GB" sz="3600" dirty="0"/>
          </a:p>
        </p:txBody>
      </p:sp>
      <p:sp>
        <p:nvSpPr>
          <p:cNvPr id="3" name="Content Placeholder 2"/>
          <p:cNvSpPr>
            <a:spLocks noGrp="1"/>
          </p:cNvSpPr>
          <p:nvPr>
            <p:ph sz="half" idx="1"/>
          </p:nvPr>
        </p:nvSpPr>
        <p:spPr>
          <a:xfrm>
            <a:off x="457200" y="1600200"/>
            <a:ext cx="4038600" cy="5029200"/>
          </a:xfrm>
        </p:spPr>
        <p:txBody>
          <a:bodyPr>
            <a:noAutofit/>
          </a:bodyPr>
          <a:lstStyle/>
          <a:p>
            <a:pPr marL="0" indent="0" algn="ctr">
              <a:buNone/>
            </a:pPr>
            <a:r>
              <a:rPr lang="en-GB" sz="1800" b="1" dirty="0"/>
              <a:t>Article 7 </a:t>
            </a:r>
            <a:r>
              <a:rPr lang="en-GB" sz="1800" b="1" dirty="0" smtClean="0"/>
              <a:t>(CRC/1989)</a:t>
            </a:r>
            <a:endParaRPr lang="en-GB" sz="1800" dirty="0"/>
          </a:p>
          <a:p>
            <a:pPr marL="0" lvl="0" indent="0">
              <a:buNone/>
            </a:pPr>
            <a:r>
              <a:rPr lang="en-GB" sz="1800" dirty="0" smtClean="0"/>
              <a:t>The </a:t>
            </a:r>
            <a:r>
              <a:rPr lang="en-GB" sz="1800" dirty="0"/>
              <a:t>child shall be registered immediately after birth and shall have the right from birth to a name, the right to acquire a nationality and, as far as possible, the right to know and be cared for by his or her parents.</a:t>
            </a:r>
          </a:p>
          <a:p>
            <a:pPr marL="0" indent="0">
              <a:buNone/>
            </a:pPr>
            <a:r>
              <a:rPr lang="en-GB" sz="1800" dirty="0"/>
              <a:t> </a:t>
            </a:r>
          </a:p>
          <a:p>
            <a:pPr marL="0" lvl="0" indent="0">
              <a:buNone/>
            </a:pPr>
            <a:r>
              <a:rPr lang="en-GB" sz="1800" dirty="0"/>
              <a:t>States Parties shall ensure the implementation of these rights in accordance with their national law and their obligations under the relevant international instruments in this field, in particular where the child would otherwise be stateless.</a:t>
            </a:r>
          </a:p>
          <a:p>
            <a:pPr marL="0" indent="0">
              <a:buNone/>
            </a:pPr>
            <a:r>
              <a:rPr lang="en-US" sz="1800" dirty="0"/>
              <a:t> </a:t>
            </a:r>
            <a:endParaRPr lang="en-GB" sz="1800" dirty="0"/>
          </a:p>
        </p:txBody>
      </p:sp>
      <p:sp>
        <p:nvSpPr>
          <p:cNvPr id="4" name="Content Placeholder 3"/>
          <p:cNvSpPr>
            <a:spLocks noGrp="1"/>
          </p:cNvSpPr>
          <p:nvPr>
            <p:ph sz="half" idx="2"/>
          </p:nvPr>
        </p:nvSpPr>
        <p:spPr>
          <a:xfrm>
            <a:off x="4648200" y="1600200"/>
            <a:ext cx="4038600" cy="5029200"/>
          </a:xfrm>
        </p:spPr>
        <p:txBody>
          <a:bodyPr>
            <a:normAutofit fontScale="62500" lnSpcReduction="20000"/>
          </a:bodyPr>
          <a:lstStyle/>
          <a:p>
            <a:pPr marL="0" indent="0" algn="ctr">
              <a:buNone/>
            </a:pPr>
            <a:r>
              <a:rPr lang="en-GB" b="1" dirty="0"/>
              <a:t>Article </a:t>
            </a:r>
            <a:r>
              <a:rPr lang="en-GB" b="1" dirty="0" smtClean="0"/>
              <a:t>6 (ACRWC/1980)</a:t>
            </a:r>
            <a:endParaRPr lang="en-GB" dirty="0"/>
          </a:p>
          <a:p>
            <a:pPr marL="0" indent="0" algn="ctr">
              <a:buNone/>
            </a:pPr>
            <a:r>
              <a:rPr lang="en-GB" b="1" dirty="0"/>
              <a:t> </a:t>
            </a:r>
            <a:endParaRPr lang="en-GB" dirty="0"/>
          </a:p>
          <a:p>
            <a:pPr marL="457200" indent="-457200">
              <a:buFont typeface="+mj-lt"/>
              <a:buAutoNum type="arabicPeriod"/>
            </a:pPr>
            <a:r>
              <a:rPr lang="en-GB" dirty="0"/>
              <a:t>Every child shall have the right from his birth to a name. </a:t>
            </a:r>
          </a:p>
          <a:p>
            <a:pPr marL="457200" indent="-457200">
              <a:buFont typeface="+mj-lt"/>
              <a:buAutoNum type="arabicPeriod"/>
            </a:pPr>
            <a:r>
              <a:rPr lang="en-GB" dirty="0"/>
              <a:t>Every child shall be registered immediately after birth. </a:t>
            </a:r>
          </a:p>
          <a:p>
            <a:pPr marL="457200" indent="-457200">
              <a:buFont typeface="+mj-lt"/>
              <a:buAutoNum type="arabicPeriod"/>
            </a:pPr>
            <a:r>
              <a:rPr lang="en-GB" dirty="0"/>
              <a:t>Every child has the right to acquire a nationality. </a:t>
            </a:r>
          </a:p>
          <a:p>
            <a:pPr marL="0" indent="0">
              <a:buNone/>
            </a:pPr>
            <a:endParaRPr lang="en-GB" dirty="0"/>
          </a:p>
          <a:p>
            <a:pPr marL="0" indent="0">
              <a:buNone/>
            </a:pPr>
            <a:r>
              <a:rPr lang="en-GB" dirty="0"/>
              <a:t>State Parties to the present Charter shall undertake to ensure that their Constitutional legislation recognize the principles according to which a child shall acquire the nationality of the State in the territory of which he has been born if, at the time of the child’s birth, he is not granted nationality by any other State in accordance with its laws</a:t>
            </a:r>
          </a:p>
        </p:txBody>
      </p:sp>
    </p:spTree>
    <p:extLst>
      <p:ext uri="{BB962C8B-B14F-4D97-AF65-F5344CB8AC3E}">
        <p14:creationId xmlns:p14="http://schemas.microsoft.com/office/powerpoint/2010/main" val="30478054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r>
              <a:rPr lang="en-US" sz="3600" b="1" dirty="0" smtClean="0">
                <a:solidFill>
                  <a:srgbClr val="00B0F0"/>
                </a:solidFill>
              </a:rPr>
              <a:t>Status and Trends</a:t>
            </a:r>
            <a:endParaRPr lang="en-US" sz="3600" b="1" dirty="0">
              <a:latin typeface="Century Gothic"/>
              <a:cs typeface="Century Gothic"/>
            </a:endParaRPr>
          </a:p>
        </p:txBody>
      </p:sp>
      <p:sp>
        <p:nvSpPr>
          <p:cNvPr id="3" name="Content Placeholder 2"/>
          <p:cNvSpPr>
            <a:spLocks noGrp="1"/>
          </p:cNvSpPr>
          <p:nvPr>
            <p:ph idx="1"/>
          </p:nvPr>
        </p:nvSpPr>
        <p:spPr>
          <a:xfrm>
            <a:off x="0" y="685800"/>
            <a:ext cx="9144000" cy="6096000"/>
          </a:xfrm>
        </p:spPr>
        <p:txBody>
          <a:bodyPr>
            <a:normAutofit lnSpcReduction="10000"/>
          </a:bodyPr>
          <a:lstStyle/>
          <a:p>
            <a:pPr>
              <a:buFont typeface="Wingdings" panose="05000000000000000000" pitchFamily="2" charset="2"/>
              <a:buChar char="§"/>
            </a:pPr>
            <a:r>
              <a:rPr lang="en-US" sz="2400" dirty="0" smtClean="0"/>
              <a:t>Prior to 2000, limited improvement in civil registration </a:t>
            </a:r>
          </a:p>
          <a:p>
            <a:pPr lvl="1">
              <a:buFont typeface="Wingdings" panose="05000000000000000000" pitchFamily="2" charset="2"/>
              <a:buChar char="§"/>
            </a:pPr>
            <a:r>
              <a:rPr lang="en-US" sz="2000" b="1" dirty="0" smtClean="0"/>
              <a:t>35% of U-5 unregistered, 230 m</a:t>
            </a:r>
            <a:endParaRPr lang="en-US" sz="1800" b="1" dirty="0" smtClean="0"/>
          </a:p>
          <a:p>
            <a:pPr>
              <a:buFont typeface="Wingdings" panose="05000000000000000000" pitchFamily="2" charset="2"/>
              <a:buChar char="§"/>
            </a:pPr>
            <a:r>
              <a:rPr lang="en-US" sz="2400" dirty="0" smtClean="0"/>
              <a:t>In Africa, birth registration improved slightly from </a:t>
            </a:r>
            <a:r>
              <a:rPr lang="en-US" sz="2400" b="1" dirty="0" smtClean="0"/>
              <a:t>45% to 53% </a:t>
            </a:r>
            <a:r>
              <a:rPr lang="en-US" sz="2400" dirty="0" smtClean="0"/>
              <a:t>in the 2000s</a:t>
            </a:r>
          </a:p>
          <a:p>
            <a:pPr lvl="1">
              <a:buFont typeface="Wingdings" panose="05000000000000000000" pitchFamily="2" charset="2"/>
              <a:buChar char="§"/>
            </a:pPr>
            <a:r>
              <a:rPr lang="en-US" sz="2000" b="1" dirty="0" smtClean="0"/>
              <a:t>90% of the improvement in 5 </a:t>
            </a:r>
            <a:r>
              <a:rPr lang="en-US" sz="2000" dirty="0" smtClean="0"/>
              <a:t>countries only: Nigeria, South Africa, Uganda, Niger, Tanzania</a:t>
            </a:r>
          </a:p>
          <a:p>
            <a:pPr lvl="1">
              <a:buFont typeface="Wingdings" panose="05000000000000000000" pitchFamily="2" charset="2"/>
              <a:buChar char="§"/>
            </a:pPr>
            <a:r>
              <a:rPr lang="en-US" sz="2000" dirty="0" smtClean="0"/>
              <a:t>However, number unregistered children U-5 unchanged at </a:t>
            </a:r>
            <a:r>
              <a:rPr lang="en-US" sz="2000" b="1" dirty="0" smtClean="0"/>
              <a:t>85m</a:t>
            </a:r>
          </a:p>
          <a:p>
            <a:pPr lvl="1">
              <a:buFont typeface="Wingdings" panose="05000000000000000000" pitchFamily="2" charset="2"/>
              <a:buChar char="§"/>
            </a:pPr>
            <a:r>
              <a:rPr lang="en-US" sz="2000" b="1" dirty="0" smtClean="0"/>
              <a:t>2 in 3 </a:t>
            </a:r>
            <a:r>
              <a:rPr lang="en-US" sz="2000" dirty="0" smtClean="0"/>
              <a:t>African countries have stagnating birth registration, or a decline in part or all of the 2000s</a:t>
            </a:r>
          </a:p>
          <a:p>
            <a:pPr lvl="1">
              <a:buFont typeface="Wingdings" panose="05000000000000000000" pitchFamily="2" charset="2"/>
              <a:buChar char="§"/>
            </a:pPr>
            <a:r>
              <a:rPr lang="en-US" sz="2000" b="1" dirty="0" smtClean="0"/>
              <a:t>Only 16 of 55 </a:t>
            </a:r>
            <a:r>
              <a:rPr lang="en-US" sz="2000" dirty="0" smtClean="0"/>
              <a:t>African countries report basic vital statistics to UN, some with a time-lag of up to 10 years </a:t>
            </a:r>
            <a:endParaRPr lang="en-US" sz="1800" dirty="0" smtClean="0"/>
          </a:p>
          <a:p>
            <a:pPr>
              <a:buFont typeface="Wingdings" panose="05000000000000000000" pitchFamily="2" charset="2"/>
              <a:buChar char="§"/>
            </a:pPr>
            <a:r>
              <a:rPr lang="en-US" sz="2400" b="1" dirty="0" smtClean="0"/>
              <a:t>2 in 3 </a:t>
            </a:r>
            <a:r>
              <a:rPr lang="en-US" sz="2400" dirty="0" smtClean="0"/>
              <a:t>African countries introduce or upgrade their </a:t>
            </a:r>
            <a:r>
              <a:rPr lang="en-US" sz="2400" b="1" dirty="0" smtClean="0"/>
              <a:t>ID systems</a:t>
            </a:r>
            <a:r>
              <a:rPr lang="en-US" sz="2400" dirty="0" smtClean="0"/>
              <a:t>; they account for </a:t>
            </a:r>
            <a:r>
              <a:rPr lang="en-US" sz="2400" b="1" dirty="0" smtClean="0"/>
              <a:t>&gt;80% </a:t>
            </a:r>
            <a:r>
              <a:rPr lang="en-US" sz="2400" dirty="0" smtClean="0"/>
              <a:t>of the African population and </a:t>
            </a:r>
            <a:r>
              <a:rPr lang="en-US" sz="2400" b="1" dirty="0" smtClean="0"/>
              <a:t>&gt;90% </a:t>
            </a:r>
            <a:r>
              <a:rPr lang="en-US" sz="2400" dirty="0" smtClean="0"/>
              <a:t>of African GDP</a:t>
            </a:r>
          </a:p>
          <a:p>
            <a:pPr>
              <a:buFont typeface="Wingdings" panose="05000000000000000000" pitchFamily="2" charset="2"/>
              <a:buChar char="§"/>
            </a:pPr>
            <a:r>
              <a:rPr lang="en-US" sz="2400" b="1" dirty="0" smtClean="0"/>
              <a:t>Elections</a:t>
            </a:r>
            <a:r>
              <a:rPr lang="en-US" sz="2400" dirty="0" smtClean="0"/>
              <a:t> more often – </a:t>
            </a:r>
            <a:r>
              <a:rPr lang="en-US" sz="2400" b="1" dirty="0" smtClean="0"/>
              <a:t>biometric voter registration</a:t>
            </a:r>
            <a:r>
              <a:rPr lang="en-US" sz="2400" dirty="0" smtClean="0"/>
              <a:t> more costly</a:t>
            </a:r>
          </a:p>
          <a:p>
            <a:pPr marL="0" indent="0" algn="ctr">
              <a:buNone/>
            </a:pPr>
            <a:r>
              <a:rPr lang="en-US" sz="2800" b="1" i="1" dirty="0" smtClean="0">
                <a:solidFill>
                  <a:srgbClr val="00B0F0"/>
                </a:solidFill>
              </a:rPr>
              <a:t>IDs, biometric voter registration</a:t>
            </a:r>
            <a:r>
              <a:rPr lang="en-US" sz="2800" b="1" i="1" dirty="0">
                <a:solidFill>
                  <a:srgbClr val="00B0F0"/>
                </a:solidFill>
              </a:rPr>
              <a:t>?</a:t>
            </a:r>
            <a:endParaRPr lang="en-US" sz="2800" b="1" i="1" dirty="0" smtClean="0">
              <a:solidFill>
                <a:srgbClr val="00B0F0"/>
              </a:solidFill>
            </a:endParaRPr>
          </a:p>
          <a:p>
            <a:pPr marL="0" indent="0" algn="ctr">
              <a:buNone/>
            </a:pPr>
            <a:r>
              <a:rPr lang="en-US" sz="2800" b="1" i="1" dirty="0" smtClean="0">
                <a:solidFill>
                  <a:srgbClr val="00B0F0"/>
                </a:solidFill>
              </a:rPr>
              <a:t>Successful when civil registration isn’t?</a:t>
            </a:r>
            <a:endParaRPr lang="en-US" sz="3500" b="1" i="1" dirty="0" smtClean="0">
              <a:solidFill>
                <a:srgbClr val="0000FF"/>
              </a:solidFill>
            </a:endParaRPr>
          </a:p>
        </p:txBody>
      </p:sp>
    </p:spTree>
    <p:extLst>
      <p:ext uri="{BB962C8B-B14F-4D97-AF65-F5344CB8AC3E}">
        <p14:creationId xmlns:p14="http://schemas.microsoft.com/office/powerpoint/2010/main" val="37729349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a:bodyPr>
          <a:lstStyle/>
          <a:p>
            <a:r>
              <a:rPr lang="en-US" sz="3600" b="1" dirty="0" smtClean="0">
                <a:solidFill>
                  <a:srgbClr val="00B0F0"/>
                </a:solidFill>
              </a:rPr>
              <a:t>IDs: Different from Civil </a:t>
            </a:r>
            <a:r>
              <a:rPr lang="en-US" sz="3600" b="1" dirty="0">
                <a:solidFill>
                  <a:srgbClr val="00B0F0"/>
                </a:solidFill>
              </a:rPr>
              <a:t>R</a:t>
            </a:r>
            <a:r>
              <a:rPr lang="en-US" sz="3600" b="1" dirty="0" smtClean="0">
                <a:solidFill>
                  <a:srgbClr val="00B0F0"/>
                </a:solidFill>
              </a:rPr>
              <a:t>egistration</a:t>
            </a:r>
            <a:endParaRPr lang="en-US" sz="3600" b="1" dirty="0">
              <a:latin typeface="Century Gothic"/>
              <a:cs typeface="Century Gothic"/>
            </a:endParaRPr>
          </a:p>
        </p:txBody>
      </p:sp>
      <p:sp>
        <p:nvSpPr>
          <p:cNvPr id="3" name="Content Placeholder 2"/>
          <p:cNvSpPr>
            <a:spLocks noGrp="1"/>
          </p:cNvSpPr>
          <p:nvPr>
            <p:ph idx="1"/>
          </p:nvPr>
        </p:nvSpPr>
        <p:spPr>
          <a:xfrm>
            <a:off x="0" y="1687689"/>
            <a:ext cx="9144000" cy="5017911"/>
          </a:xfrm>
        </p:spPr>
        <p:txBody>
          <a:bodyPr>
            <a:noAutofit/>
          </a:bodyPr>
          <a:lstStyle/>
          <a:p>
            <a:pPr>
              <a:buFont typeface="Wingdings" panose="05000000000000000000" pitchFamily="2" charset="2"/>
              <a:buChar char="§"/>
            </a:pPr>
            <a:r>
              <a:rPr lang="en-US" sz="2400" b="1" dirty="0" smtClean="0">
                <a:cs typeface="Century Gothic"/>
              </a:rPr>
              <a:t>Economics</a:t>
            </a:r>
            <a:r>
              <a:rPr lang="en-US" sz="2400" dirty="0" smtClean="0">
                <a:cs typeface="Century Gothic"/>
              </a:rPr>
              <a:t> - in virtually no country can ID-issuance be as close to the public as civil registration is (cf. South Africa: only 1 in 5 offices)</a:t>
            </a:r>
          </a:p>
          <a:p>
            <a:pPr>
              <a:buFont typeface="Wingdings" panose="05000000000000000000" pitchFamily="2" charset="2"/>
              <a:buChar char="§"/>
            </a:pPr>
            <a:endParaRPr lang="en-US" sz="1000" dirty="0" smtClean="0">
              <a:cs typeface="Century Gothic"/>
            </a:endParaRPr>
          </a:p>
          <a:p>
            <a:pPr>
              <a:buFont typeface="Wingdings" panose="05000000000000000000" pitchFamily="2" charset="2"/>
              <a:buChar char="§"/>
            </a:pPr>
            <a:r>
              <a:rPr lang="en-US" sz="2400" b="1" dirty="0" smtClean="0">
                <a:cs typeface="Century Gothic"/>
              </a:rPr>
              <a:t>ID issuance:</a:t>
            </a:r>
            <a:r>
              <a:rPr lang="en-US" sz="2400" dirty="0" smtClean="0">
                <a:cs typeface="Century Gothic"/>
              </a:rPr>
              <a:t> requires </a:t>
            </a:r>
            <a:r>
              <a:rPr lang="en-US" sz="2400" dirty="0">
                <a:cs typeface="Century Gothic"/>
              </a:rPr>
              <a:t>I</a:t>
            </a:r>
            <a:r>
              <a:rPr lang="en-US" sz="2400" dirty="0" smtClean="0">
                <a:cs typeface="Century Gothic"/>
              </a:rPr>
              <a:t>nternet connectivity, hardware, highly-trained staff and security measures</a:t>
            </a:r>
          </a:p>
          <a:p>
            <a:pPr>
              <a:buFont typeface="Wingdings" panose="05000000000000000000" pitchFamily="2" charset="2"/>
              <a:buChar char="§"/>
            </a:pPr>
            <a:endParaRPr lang="en-US" sz="1000" dirty="0" smtClean="0">
              <a:cs typeface="Century Gothic"/>
            </a:endParaRPr>
          </a:p>
          <a:p>
            <a:pPr>
              <a:buFont typeface="Wingdings" panose="05000000000000000000" pitchFamily="2" charset="2"/>
              <a:buChar char="§"/>
            </a:pPr>
            <a:r>
              <a:rPr lang="en-US" sz="2400" b="1" dirty="0" smtClean="0">
                <a:cs typeface="Century Gothic"/>
              </a:rPr>
              <a:t>Civil registration</a:t>
            </a:r>
            <a:r>
              <a:rPr lang="en-US" sz="2400" dirty="0" smtClean="0">
                <a:cs typeface="Century Gothic"/>
              </a:rPr>
              <a:t>, unlike an ID system, covers the registration of all vital events (births, deaths, incl. cause of death, marriages, divorces, adoptions, etcetera); civil registration generates vital statistics</a:t>
            </a:r>
          </a:p>
          <a:p>
            <a:pPr>
              <a:buFont typeface="Wingdings" panose="05000000000000000000" pitchFamily="2" charset="2"/>
              <a:buChar char="§"/>
            </a:pPr>
            <a:endParaRPr lang="en-US" sz="1000" dirty="0" smtClean="0">
              <a:cs typeface="Century Gothic"/>
            </a:endParaRPr>
          </a:p>
          <a:p>
            <a:pPr>
              <a:buFont typeface="Wingdings" panose="05000000000000000000" pitchFamily="2" charset="2"/>
              <a:buChar char="§"/>
            </a:pPr>
            <a:r>
              <a:rPr lang="en-US" sz="2400" b="1" dirty="0">
                <a:cs typeface="Century Gothic"/>
              </a:rPr>
              <a:t>I</a:t>
            </a:r>
            <a:r>
              <a:rPr lang="en-US" sz="2400" b="1" dirty="0" smtClean="0">
                <a:cs typeface="Century Gothic"/>
              </a:rPr>
              <a:t>ssuance of ID is like issuance birth certificate</a:t>
            </a:r>
            <a:r>
              <a:rPr lang="en-US" sz="2400" dirty="0" smtClean="0">
                <a:cs typeface="Century Gothic"/>
              </a:rPr>
              <a:t>, but </a:t>
            </a:r>
            <a:r>
              <a:rPr lang="en-US" sz="2400" dirty="0">
                <a:cs typeface="Century Gothic"/>
              </a:rPr>
              <a:t>d</a:t>
            </a:r>
            <a:r>
              <a:rPr lang="en-US" sz="2400" dirty="0" smtClean="0">
                <a:cs typeface="Century Gothic"/>
              </a:rPr>
              <a:t>one in a much less conducive environment: important role for the health sector for civil registration (notification birth and death)</a:t>
            </a:r>
            <a:endParaRPr lang="en-US" sz="2400" dirty="0">
              <a:cs typeface="Century Gothic"/>
            </a:endParaRPr>
          </a:p>
        </p:txBody>
      </p:sp>
    </p:spTree>
    <p:extLst>
      <p:ext uri="{BB962C8B-B14F-4D97-AF65-F5344CB8AC3E}">
        <p14:creationId xmlns:p14="http://schemas.microsoft.com/office/powerpoint/2010/main" val="38399939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b="1" dirty="0" smtClean="0">
                <a:solidFill>
                  <a:srgbClr val="00B0F0"/>
                </a:solidFill>
              </a:rPr>
              <a:t>Comparative Costs (per capita)</a:t>
            </a:r>
            <a:endParaRPr lang="en-US" sz="3600" b="1" dirty="0">
              <a:latin typeface="Century Gothic"/>
              <a:cs typeface="Century Gothic"/>
            </a:endParaRPr>
          </a:p>
        </p:txBody>
      </p:sp>
      <p:sp>
        <p:nvSpPr>
          <p:cNvPr id="3" name="Content Placeholder 2"/>
          <p:cNvSpPr>
            <a:spLocks noGrp="1"/>
          </p:cNvSpPr>
          <p:nvPr>
            <p:ph idx="1"/>
          </p:nvPr>
        </p:nvSpPr>
        <p:spPr>
          <a:xfrm>
            <a:off x="0" y="607454"/>
            <a:ext cx="9144000" cy="6098146"/>
          </a:xfrm>
        </p:spPr>
        <p:txBody>
          <a:bodyPr>
            <a:noAutofit/>
          </a:bodyPr>
          <a:lstStyle/>
          <a:p>
            <a:pPr>
              <a:buFont typeface="Wingdings" panose="05000000000000000000" pitchFamily="2" charset="2"/>
              <a:buChar char="§"/>
            </a:pPr>
            <a:r>
              <a:rPr lang="en-US" sz="2600" b="1" dirty="0" smtClean="0"/>
              <a:t>US$ 1 to US$ 4/cap: </a:t>
            </a:r>
          </a:p>
          <a:p>
            <a:pPr lvl="1">
              <a:buFont typeface="Wingdings" panose="05000000000000000000" pitchFamily="2" charset="2"/>
              <a:buChar char="§"/>
            </a:pPr>
            <a:r>
              <a:rPr lang="en-US" sz="2200" dirty="0" smtClean="0"/>
              <a:t>Civil registration investment required for sustained improvement </a:t>
            </a:r>
          </a:p>
          <a:p>
            <a:pPr>
              <a:buFont typeface="Wingdings" panose="05000000000000000000" pitchFamily="2" charset="2"/>
              <a:buChar char="§"/>
            </a:pPr>
            <a:endParaRPr lang="en-US" sz="1000" dirty="0"/>
          </a:p>
          <a:p>
            <a:pPr>
              <a:buFont typeface="Wingdings" panose="05000000000000000000" pitchFamily="2" charset="2"/>
              <a:buChar char="§"/>
            </a:pPr>
            <a:r>
              <a:rPr lang="en-US" sz="2600" b="1" dirty="0" smtClean="0"/>
              <a:t>US$ 5/cap: </a:t>
            </a:r>
          </a:p>
          <a:p>
            <a:pPr lvl="1">
              <a:buFont typeface="Wingdings" panose="05000000000000000000" pitchFamily="2" charset="2"/>
              <a:buChar char="§"/>
            </a:pPr>
            <a:r>
              <a:rPr lang="en-US" sz="2200" dirty="0" smtClean="0"/>
              <a:t>election costs, of which 60%</a:t>
            </a:r>
          </a:p>
          <a:p>
            <a:pPr>
              <a:buFont typeface="Wingdings" panose="05000000000000000000" pitchFamily="2" charset="2"/>
              <a:buChar char="§"/>
            </a:pPr>
            <a:endParaRPr lang="en-US" sz="1000" b="1" dirty="0" smtClean="0"/>
          </a:p>
          <a:p>
            <a:pPr>
              <a:buFont typeface="Wingdings" panose="05000000000000000000" pitchFamily="2" charset="2"/>
              <a:buChar char="§"/>
            </a:pPr>
            <a:r>
              <a:rPr lang="en-US" sz="2600" b="1" dirty="0" smtClean="0"/>
              <a:t>US$ 3/cap: </a:t>
            </a:r>
          </a:p>
          <a:p>
            <a:pPr lvl="1">
              <a:buFont typeface="Wingdings" panose="05000000000000000000" pitchFamily="2" charset="2"/>
              <a:buChar char="§"/>
            </a:pPr>
            <a:r>
              <a:rPr lang="en-US" sz="2200" dirty="0" smtClean="0"/>
              <a:t>cost voter registration</a:t>
            </a:r>
          </a:p>
          <a:p>
            <a:pPr lvl="1">
              <a:buFont typeface="Wingdings" panose="05000000000000000000" pitchFamily="2" charset="2"/>
              <a:buChar char="§"/>
            </a:pPr>
            <a:r>
              <a:rPr lang="en-US" sz="2200" dirty="0" smtClean="0"/>
              <a:t>Election observation missions recommend biometrics, e.g. Malawi</a:t>
            </a:r>
          </a:p>
          <a:p>
            <a:pPr>
              <a:buFont typeface="Wingdings" panose="05000000000000000000" pitchFamily="2" charset="2"/>
              <a:buChar char="§"/>
            </a:pPr>
            <a:endParaRPr lang="en-US" sz="1000" b="1" dirty="0" smtClean="0"/>
          </a:p>
          <a:p>
            <a:pPr>
              <a:buFont typeface="Wingdings" panose="05000000000000000000" pitchFamily="2" charset="2"/>
              <a:buChar char="§"/>
            </a:pPr>
            <a:r>
              <a:rPr lang="en-US" sz="2600" b="1" dirty="0" smtClean="0"/>
              <a:t>US$ 9/cap:</a:t>
            </a:r>
            <a:r>
              <a:rPr lang="en-US" sz="2600" dirty="0" smtClean="0"/>
              <a:t> </a:t>
            </a:r>
          </a:p>
          <a:p>
            <a:pPr lvl="1">
              <a:buFont typeface="Wingdings" panose="05000000000000000000" pitchFamily="2" charset="2"/>
              <a:buChar char="§"/>
            </a:pPr>
            <a:r>
              <a:rPr lang="en-US" sz="2200" dirty="0" smtClean="0"/>
              <a:t>National ID cost - at least (example South Africa)</a:t>
            </a:r>
          </a:p>
          <a:p>
            <a:pPr lvl="1">
              <a:buFont typeface="Wingdings" panose="05000000000000000000" pitchFamily="2" charset="2"/>
              <a:buChar char="§"/>
            </a:pPr>
            <a:endParaRPr lang="en-US" sz="1000" dirty="0" smtClean="0"/>
          </a:p>
          <a:p>
            <a:pPr>
              <a:buFont typeface="Wingdings" panose="05000000000000000000" pitchFamily="2" charset="2"/>
              <a:buChar char="§"/>
            </a:pPr>
            <a:r>
              <a:rPr lang="en-US" sz="2600" dirty="0" smtClean="0"/>
              <a:t>Example 2013 elections in </a:t>
            </a:r>
            <a:r>
              <a:rPr lang="en-US" sz="2600" b="1" dirty="0" smtClean="0"/>
              <a:t>Kenya</a:t>
            </a:r>
            <a:r>
              <a:rPr lang="en-US" sz="2600" dirty="0" smtClean="0"/>
              <a:t>: </a:t>
            </a:r>
            <a:r>
              <a:rPr lang="en-US" sz="2600" b="1" dirty="0" smtClean="0"/>
              <a:t>US$ 17/voter</a:t>
            </a:r>
            <a:r>
              <a:rPr lang="en-US" sz="2600" dirty="0" smtClean="0"/>
              <a:t> versus</a:t>
            </a:r>
            <a:r>
              <a:rPr lang="en-US" sz="2600" b="1" dirty="0" smtClean="0"/>
              <a:t> Germany US$ 1.36/voter</a:t>
            </a:r>
            <a:r>
              <a:rPr lang="en-US" sz="2600" dirty="0" smtClean="0"/>
              <a:t>: </a:t>
            </a:r>
            <a:r>
              <a:rPr lang="en-US" sz="2600" b="1" dirty="0" smtClean="0"/>
              <a:t>12.5 times </a:t>
            </a:r>
            <a:r>
              <a:rPr lang="en-US" sz="2600" dirty="0" smtClean="0"/>
              <a:t>as expensive</a:t>
            </a:r>
          </a:p>
          <a:p>
            <a:pPr marL="0" indent="0" algn="ctr">
              <a:buNone/>
            </a:pPr>
            <a:endParaRPr lang="en-US" sz="1000" b="1" i="1" dirty="0" smtClean="0">
              <a:solidFill>
                <a:srgbClr val="00B0F0"/>
              </a:solidFill>
            </a:endParaRPr>
          </a:p>
          <a:p>
            <a:pPr marL="0" indent="0" algn="ctr">
              <a:buNone/>
            </a:pPr>
            <a:r>
              <a:rPr lang="en-US" sz="2600" b="1" i="1" dirty="0" smtClean="0">
                <a:solidFill>
                  <a:srgbClr val="00B0F0"/>
                </a:solidFill>
              </a:rPr>
              <a:t>Sequencing Matters - Civil </a:t>
            </a:r>
            <a:r>
              <a:rPr lang="en-US" sz="2600" b="1" i="1" dirty="0">
                <a:solidFill>
                  <a:srgbClr val="00B0F0"/>
                </a:solidFill>
              </a:rPr>
              <a:t>R</a:t>
            </a:r>
            <a:r>
              <a:rPr lang="en-US" sz="2600" b="1" i="1" dirty="0" smtClean="0">
                <a:solidFill>
                  <a:srgbClr val="00B0F0"/>
                </a:solidFill>
              </a:rPr>
              <a:t>egistration before ID</a:t>
            </a:r>
            <a:endParaRPr lang="en-US" sz="2600" b="1" i="1" dirty="0">
              <a:solidFill>
                <a:srgbClr val="00B0F0"/>
              </a:solidFill>
            </a:endParaRPr>
          </a:p>
        </p:txBody>
      </p:sp>
    </p:spTree>
    <p:extLst>
      <p:ext uri="{BB962C8B-B14F-4D97-AF65-F5344CB8AC3E}">
        <p14:creationId xmlns:p14="http://schemas.microsoft.com/office/powerpoint/2010/main" val="32869672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Autofit/>
          </a:bodyPr>
          <a:lstStyle/>
          <a:p>
            <a:r>
              <a:rPr lang="en-US" sz="3600" b="1" dirty="0" smtClean="0">
                <a:solidFill>
                  <a:srgbClr val="00B0F0"/>
                </a:solidFill>
              </a:rPr>
              <a:t>African States Parties Reporting on the Right to Birth Registration and Legal Identity</a:t>
            </a:r>
            <a:endParaRPr lang="en-GB" sz="3600" dirty="0"/>
          </a:p>
        </p:txBody>
      </p:sp>
      <p:sp>
        <p:nvSpPr>
          <p:cNvPr id="3" name="Content Placeholder 2"/>
          <p:cNvSpPr>
            <a:spLocks noGrp="1"/>
          </p:cNvSpPr>
          <p:nvPr>
            <p:ph sz="half" idx="1"/>
          </p:nvPr>
        </p:nvSpPr>
        <p:spPr>
          <a:xfrm>
            <a:off x="228600" y="1371600"/>
            <a:ext cx="4267200" cy="5257800"/>
          </a:xfrm>
        </p:spPr>
        <p:txBody>
          <a:bodyPr>
            <a:normAutofit/>
          </a:bodyPr>
          <a:lstStyle/>
          <a:p>
            <a:pPr marL="0" indent="0">
              <a:buNone/>
            </a:pPr>
            <a:r>
              <a:rPr lang="en-US" sz="2000" b="1" dirty="0" smtClean="0"/>
              <a:t>Convention on the Rights of the Child</a:t>
            </a:r>
            <a:endParaRPr lang="en-US" sz="2000" dirty="0"/>
          </a:p>
          <a:p>
            <a:r>
              <a:rPr lang="en-US" sz="2000" dirty="0"/>
              <a:t>Number of States submitted most recent State Party Report in past 6-10 years: 20</a:t>
            </a:r>
            <a:endParaRPr lang="en-GB" sz="2000" dirty="0"/>
          </a:p>
          <a:p>
            <a:r>
              <a:rPr lang="en-US" sz="2000" dirty="0"/>
              <a:t>Number of States submitted most recent State Party Report more than 10 years ago: 9</a:t>
            </a:r>
            <a:endParaRPr lang="en-GB" sz="2000" dirty="0"/>
          </a:p>
          <a:p>
            <a:r>
              <a:rPr lang="en-US" sz="2000" dirty="0"/>
              <a:t>Average delay in Years vs. Report deadline for all countries submitting:  4 – 5 </a:t>
            </a:r>
            <a:r>
              <a:rPr lang="en-US" sz="2000" dirty="0" smtClean="0"/>
              <a:t>years</a:t>
            </a:r>
          </a:p>
          <a:p>
            <a:pPr marL="0" indent="0">
              <a:buNone/>
            </a:pPr>
            <a:endParaRPr lang="en-GB" sz="2000" dirty="0"/>
          </a:p>
          <a:p>
            <a:pPr marL="0" indent="0">
              <a:buNone/>
            </a:pPr>
            <a:r>
              <a:rPr lang="en-US" sz="2000" b="1" dirty="0"/>
              <a:t>African Charter on the </a:t>
            </a:r>
          </a:p>
          <a:p>
            <a:pPr marL="0" indent="0">
              <a:buNone/>
            </a:pPr>
            <a:r>
              <a:rPr lang="en-US" sz="2000" b="1" dirty="0"/>
              <a:t>Rights and Welfare of the Child </a:t>
            </a:r>
            <a:endParaRPr lang="en-GB" sz="2000" dirty="0"/>
          </a:p>
          <a:p>
            <a:r>
              <a:rPr lang="en-US" sz="2000" dirty="0"/>
              <a:t>6 African States have not ratified the Charter</a:t>
            </a:r>
            <a:r>
              <a:rPr lang="en-US" sz="2000" dirty="0" smtClean="0"/>
              <a:t>:</a:t>
            </a:r>
            <a:endParaRPr lang="en-GB" sz="2000" dirty="0"/>
          </a:p>
        </p:txBody>
      </p:sp>
      <p:sp>
        <p:nvSpPr>
          <p:cNvPr id="4" name="Content Placeholder 3"/>
          <p:cNvSpPr>
            <a:spLocks noGrp="1"/>
          </p:cNvSpPr>
          <p:nvPr>
            <p:ph sz="half" idx="2"/>
          </p:nvPr>
        </p:nvSpPr>
        <p:spPr/>
        <p:txBody>
          <a:bodyPr>
            <a:noAutofit/>
          </a:bodyPr>
          <a:lstStyle/>
          <a:p>
            <a:pPr marL="0" indent="0">
              <a:buNone/>
            </a:pPr>
            <a:r>
              <a:rPr lang="en-US" sz="1800" b="1" dirty="0"/>
              <a:t> </a:t>
            </a:r>
            <a:endParaRPr lang="en-GB" sz="1800" dirty="0"/>
          </a:p>
          <a:p>
            <a:r>
              <a:rPr lang="en-US" sz="2000" dirty="0"/>
              <a:t>Number of States who have ratified Charter but not submitted any Reports: </a:t>
            </a:r>
            <a:r>
              <a:rPr lang="en-US" sz="2000" dirty="0" smtClean="0"/>
              <a:t>24</a:t>
            </a:r>
            <a:endParaRPr lang="en-GB" sz="2000" dirty="0"/>
          </a:p>
          <a:p>
            <a:pPr marL="0" indent="0">
              <a:buNone/>
            </a:pPr>
            <a:endParaRPr lang="en-GB" sz="2000" dirty="0"/>
          </a:p>
          <a:p>
            <a:r>
              <a:rPr lang="en-US" sz="2000" dirty="0"/>
              <a:t>Number of States who have ratified Charter, submitted Initial Report but not Periodic Reports: 22</a:t>
            </a:r>
            <a:endParaRPr lang="en-GB" sz="2000" dirty="0"/>
          </a:p>
          <a:p>
            <a:pPr marL="0" indent="0">
              <a:buNone/>
            </a:pPr>
            <a:endParaRPr lang="en-GB" sz="2000" dirty="0"/>
          </a:p>
          <a:p>
            <a:r>
              <a:rPr lang="en-US" sz="2000" dirty="0"/>
              <a:t>Number of States who have ratified Charter, submitted Initial and Periodic Reports: </a:t>
            </a:r>
            <a:r>
              <a:rPr lang="en-US" sz="2000" dirty="0" smtClean="0"/>
              <a:t>2 only</a:t>
            </a:r>
            <a:endParaRPr lang="en-GB" sz="2000" dirty="0"/>
          </a:p>
        </p:txBody>
      </p:sp>
    </p:spTree>
    <p:extLst>
      <p:ext uri="{BB962C8B-B14F-4D97-AF65-F5344CB8AC3E}">
        <p14:creationId xmlns:p14="http://schemas.microsoft.com/office/powerpoint/2010/main" val="7464949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b="1" dirty="0" smtClean="0">
                <a:solidFill>
                  <a:srgbClr val="00B0F0"/>
                </a:solidFill>
              </a:rPr>
              <a:t>An Issue of Accountability?</a:t>
            </a:r>
            <a:endParaRPr lang="en-GB" sz="3600" dirty="0"/>
          </a:p>
        </p:txBody>
      </p:sp>
      <p:sp>
        <p:nvSpPr>
          <p:cNvPr id="6" name="Content Placeholder 5"/>
          <p:cNvSpPr>
            <a:spLocks noGrp="1"/>
          </p:cNvSpPr>
          <p:nvPr>
            <p:ph idx="1"/>
          </p:nvPr>
        </p:nvSpPr>
        <p:spPr/>
        <p:txBody>
          <a:bodyPr>
            <a:normAutofit fontScale="85000" lnSpcReduction="10000"/>
          </a:bodyPr>
          <a:lstStyle/>
          <a:p>
            <a:pPr marL="0" indent="0">
              <a:buNone/>
            </a:pPr>
            <a:r>
              <a:rPr lang="en-US" dirty="0"/>
              <a:t>‘The fact that so many countries have ratified the Convention on the Rights of the Child is a major achievement. Yet it may also partly reflect an underlying weakness: namely, governments can endorse the Convention safe in the knowledge that they will never be held to account for failing to act on its principles.’</a:t>
            </a:r>
            <a:endParaRPr lang="en-GB" dirty="0"/>
          </a:p>
          <a:p>
            <a:pPr marL="0" indent="0">
              <a:buNone/>
            </a:pPr>
            <a:endParaRPr lang="en-GB" dirty="0"/>
          </a:p>
          <a:p>
            <a:pPr marL="0" indent="0">
              <a:buNone/>
            </a:pPr>
            <a:r>
              <a:rPr lang="en-US" sz="2600" dirty="0"/>
              <a:t>Kevin Watkins, Executive Director, Overseas Development Institute UK</a:t>
            </a:r>
            <a:endParaRPr lang="en-GB" sz="2600" dirty="0"/>
          </a:p>
          <a:p>
            <a:pPr marL="0" indent="0">
              <a:buNone/>
            </a:pPr>
            <a:endParaRPr lang="en-US" dirty="0" smtClean="0"/>
          </a:p>
          <a:p>
            <a:pPr marL="0" indent="0">
              <a:buNone/>
            </a:pPr>
            <a:r>
              <a:rPr lang="en-US" sz="2100" dirty="0" smtClean="0"/>
              <a:t>In</a:t>
            </a:r>
            <a:endParaRPr lang="en-GB" sz="2100" dirty="0"/>
          </a:p>
          <a:p>
            <a:pPr marL="0" indent="0">
              <a:buNone/>
            </a:pPr>
            <a:r>
              <a:rPr lang="en-US" sz="2100" dirty="0"/>
              <a:t>UNICEF. 25 Years of the Convention on the Rights of the Child: Is the world a better place for children? New York (2014). </a:t>
            </a:r>
            <a:endParaRPr lang="en-GB" sz="2100" dirty="0"/>
          </a:p>
          <a:p>
            <a:endParaRPr lang="en-GB" sz="2100" dirty="0"/>
          </a:p>
        </p:txBody>
      </p:sp>
    </p:spTree>
    <p:extLst>
      <p:ext uri="{BB962C8B-B14F-4D97-AF65-F5344CB8AC3E}">
        <p14:creationId xmlns:p14="http://schemas.microsoft.com/office/powerpoint/2010/main" val="137367435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b="1" dirty="0" smtClean="0">
                <a:solidFill>
                  <a:srgbClr val="00B0F0"/>
                </a:solidFill>
              </a:rPr>
              <a:t>Post-2015 Development Agenda</a:t>
            </a:r>
            <a:endParaRPr lang="en-GB" sz="3600" dirty="0"/>
          </a:p>
        </p:txBody>
      </p:sp>
      <p:sp>
        <p:nvSpPr>
          <p:cNvPr id="3" name="Content Placeholder 2"/>
          <p:cNvSpPr>
            <a:spLocks noGrp="1"/>
          </p:cNvSpPr>
          <p:nvPr>
            <p:ph idx="1"/>
          </p:nvPr>
        </p:nvSpPr>
        <p:spPr>
          <a:xfrm>
            <a:off x="152400" y="1295400"/>
            <a:ext cx="8839200" cy="5410200"/>
          </a:xfrm>
        </p:spPr>
        <p:txBody>
          <a:bodyPr>
            <a:normAutofit fontScale="77500" lnSpcReduction="20000"/>
          </a:bodyPr>
          <a:lstStyle/>
          <a:p>
            <a:pPr marL="0" indent="0" algn="ctr">
              <a:buNone/>
            </a:pPr>
            <a:r>
              <a:rPr lang="en-GB" sz="2800" b="1" dirty="0" smtClean="0"/>
              <a:t>Sustainable Development Goals: Target 16.9</a:t>
            </a:r>
          </a:p>
          <a:p>
            <a:r>
              <a:rPr lang="en-GB" sz="2800" dirty="0" smtClean="0"/>
              <a:t>By </a:t>
            </a:r>
            <a:r>
              <a:rPr lang="en-GB" sz="2800" dirty="0"/>
              <a:t>2030 provide legal identity for all including birth registration </a:t>
            </a:r>
          </a:p>
          <a:p>
            <a:pPr marL="0" indent="0">
              <a:buNone/>
            </a:pPr>
            <a:r>
              <a:rPr lang="en-US" sz="2800" dirty="0" smtClean="0"/>
              <a:t>     Proposal </a:t>
            </a:r>
            <a:r>
              <a:rPr lang="en-US" sz="2800" dirty="0"/>
              <a:t>of the United Nations General Assembly Open Working Group </a:t>
            </a:r>
            <a:r>
              <a:rPr lang="en-US" sz="2800" dirty="0" smtClean="0"/>
              <a:t>   </a:t>
            </a:r>
          </a:p>
          <a:p>
            <a:pPr marL="0" indent="0">
              <a:buNone/>
            </a:pPr>
            <a:r>
              <a:rPr lang="en-US" sz="2800" dirty="0"/>
              <a:t> </a:t>
            </a:r>
            <a:r>
              <a:rPr lang="en-US" sz="2800" dirty="0" smtClean="0"/>
              <a:t>    for </a:t>
            </a:r>
            <a:r>
              <a:rPr lang="en-US" sz="2800" dirty="0"/>
              <a:t>Sustainable Development Goals, 19</a:t>
            </a:r>
            <a:r>
              <a:rPr lang="en-US" sz="2800" baseline="30000" dirty="0"/>
              <a:t>th</a:t>
            </a:r>
            <a:r>
              <a:rPr lang="en-US" sz="2800" dirty="0"/>
              <a:t> July, 2014. </a:t>
            </a:r>
            <a:endParaRPr lang="en-GB" sz="2800" dirty="0"/>
          </a:p>
          <a:p>
            <a:pPr marL="0" indent="0">
              <a:buNone/>
            </a:pPr>
            <a:endParaRPr lang="en-GB" sz="2800" b="1" dirty="0" smtClean="0"/>
          </a:p>
          <a:p>
            <a:pPr marL="0" indent="0" algn="ctr">
              <a:buNone/>
            </a:pPr>
            <a:r>
              <a:rPr lang="en-GB" sz="2800" b="1" dirty="0" smtClean="0"/>
              <a:t>First International Identity Management Conference: </a:t>
            </a:r>
          </a:p>
          <a:p>
            <a:pPr marL="0" indent="0" algn="ctr">
              <a:buNone/>
            </a:pPr>
            <a:r>
              <a:rPr lang="en-GB" sz="2800" b="1" dirty="0" smtClean="0"/>
              <a:t>Seoul Statement</a:t>
            </a:r>
            <a:endParaRPr lang="en-GB" sz="2800" b="1" dirty="0"/>
          </a:p>
          <a:p>
            <a:r>
              <a:rPr lang="en-US" sz="2800" dirty="0"/>
              <a:t>Acknowledge the need for comprehensive national identity policies to support decision making tools as well as for the protection of all individuals, enabling them to access their civil, legal, social and political rights, as well as the services for which they are eligible. (Art.2)</a:t>
            </a:r>
            <a:endParaRPr lang="en-GB" sz="2800" dirty="0"/>
          </a:p>
          <a:p>
            <a:pPr marL="0" indent="0">
              <a:buNone/>
            </a:pPr>
            <a:r>
              <a:rPr lang="en-US" sz="2800" dirty="0"/>
              <a:t> </a:t>
            </a:r>
            <a:endParaRPr lang="en-GB" sz="2800" dirty="0"/>
          </a:p>
          <a:p>
            <a:r>
              <a:rPr lang="en-US" sz="2800" dirty="0"/>
              <a:t>Acknowledge the urgency of universal birth and death registration as a foundation for secure identity and identification systems that will strengthen vital statistics systems and underpin public sector policies and programs.(Art.3)</a:t>
            </a:r>
            <a:endParaRPr lang="en-GB" sz="2800" dirty="0"/>
          </a:p>
          <a:p>
            <a:endParaRPr lang="en-GB" dirty="0" smtClean="0"/>
          </a:p>
          <a:p>
            <a:pPr marL="0" indent="0">
              <a:buNone/>
            </a:pPr>
            <a:endParaRPr lang="en-GB" dirty="0"/>
          </a:p>
        </p:txBody>
      </p:sp>
    </p:spTree>
    <p:extLst>
      <p:ext uri="{BB962C8B-B14F-4D97-AF65-F5344CB8AC3E}">
        <p14:creationId xmlns:p14="http://schemas.microsoft.com/office/powerpoint/2010/main" val="175233292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762000"/>
          </a:xfrm>
        </p:spPr>
        <p:txBody>
          <a:bodyPr>
            <a:noAutofit/>
          </a:bodyPr>
          <a:lstStyle/>
          <a:p>
            <a:r>
              <a:rPr lang="en-US" sz="3600" b="1" dirty="0" smtClean="0">
                <a:solidFill>
                  <a:srgbClr val="00B0F0"/>
                </a:solidFill>
              </a:rPr>
              <a:t>How It </a:t>
            </a:r>
            <a:r>
              <a:rPr lang="en-US" sz="3600" b="1" dirty="0">
                <a:solidFill>
                  <a:srgbClr val="00B0F0"/>
                </a:solidFill>
              </a:rPr>
              <a:t>C</a:t>
            </a:r>
            <a:r>
              <a:rPr lang="en-US" sz="3600" b="1" dirty="0" smtClean="0">
                <a:solidFill>
                  <a:srgbClr val="00B0F0"/>
                </a:solidFill>
              </a:rPr>
              <a:t>an </a:t>
            </a:r>
            <a:r>
              <a:rPr lang="en-US" sz="3600" b="1" dirty="0">
                <a:solidFill>
                  <a:srgbClr val="00B0F0"/>
                </a:solidFill>
              </a:rPr>
              <a:t>B</a:t>
            </a:r>
            <a:r>
              <a:rPr lang="en-US" sz="3600" b="1" dirty="0" smtClean="0">
                <a:solidFill>
                  <a:srgbClr val="00B0F0"/>
                </a:solidFill>
              </a:rPr>
              <a:t>e </a:t>
            </a:r>
            <a:r>
              <a:rPr lang="en-US" sz="3600" b="1" dirty="0">
                <a:solidFill>
                  <a:srgbClr val="00B0F0"/>
                </a:solidFill>
              </a:rPr>
              <a:t>D</a:t>
            </a:r>
            <a:r>
              <a:rPr lang="en-US" sz="3600" b="1" dirty="0" smtClean="0">
                <a:solidFill>
                  <a:srgbClr val="00B0F0"/>
                </a:solidFill>
              </a:rPr>
              <a:t>one: The South Africa Model</a:t>
            </a:r>
            <a:endParaRPr lang="en-US" sz="3600" b="1" dirty="0">
              <a:latin typeface="Century Gothic"/>
              <a:cs typeface="Century Gothic"/>
            </a:endParaRPr>
          </a:p>
        </p:txBody>
      </p:sp>
      <p:sp>
        <p:nvSpPr>
          <p:cNvPr id="3" name="Content Placeholder 2"/>
          <p:cNvSpPr>
            <a:spLocks noGrp="1"/>
          </p:cNvSpPr>
          <p:nvPr>
            <p:ph idx="1"/>
          </p:nvPr>
        </p:nvSpPr>
        <p:spPr>
          <a:xfrm>
            <a:off x="0" y="1010709"/>
            <a:ext cx="9144000" cy="5847291"/>
          </a:xfrm>
        </p:spPr>
        <p:txBody>
          <a:bodyPr>
            <a:normAutofit/>
          </a:bodyPr>
          <a:lstStyle/>
          <a:p>
            <a:pPr>
              <a:buFont typeface="Wingdings" panose="05000000000000000000" pitchFamily="2" charset="2"/>
              <a:buChar char="§"/>
            </a:pPr>
            <a:r>
              <a:rPr lang="en-US" sz="2400" b="1" dirty="0" smtClean="0">
                <a:cs typeface="Century Gothic"/>
              </a:rPr>
              <a:t>From 30% </a:t>
            </a:r>
            <a:r>
              <a:rPr lang="en-US" sz="2400" dirty="0" smtClean="0">
                <a:cs typeface="Century Gothic"/>
              </a:rPr>
              <a:t>birth registration 1998 to </a:t>
            </a:r>
            <a:r>
              <a:rPr lang="en-US" sz="2400" b="1" dirty="0" smtClean="0">
                <a:cs typeface="Century Gothic"/>
              </a:rPr>
              <a:t>&gt;90% </a:t>
            </a:r>
            <a:r>
              <a:rPr lang="en-US" sz="2400" dirty="0" smtClean="0">
                <a:cs typeface="Century Gothic"/>
              </a:rPr>
              <a:t>2012; death registration similar: </a:t>
            </a:r>
            <a:r>
              <a:rPr lang="en-US" sz="2400" dirty="0">
                <a:cs typeface="Century Gothic"/>
              </a:rPr>
              <a:t>t</a:t>
            </a:r>
            <a:r>
              <a:rPr lang="en-US" sz="2400" dirty="0" smtClean="0">
                <a:cs typeface="Century Gothic"/>
              </a:rPr>
              <a:t>imeliness</a:t>
            </a:r>
            <a:r>
              <a:rPr lang="en-US" sz="2400" dirty="0">
                <a:cs typeface="Century Gothic"/>
              </a:rPr>
              <a:t>, completeness and accuracy achieved in vital </a:t>
            </a:r>
            <a:r>
              <a:rPr lang="en-US" sz="2400" dirty="0" smtClean="0">
                <a:cs typeface="Century Gothic"/>
              </a:rPr>
              <a:t>statistics</a:t>
            </a:r>
          </a:p>
          <a:p>
            <a:pPr>
              <a:buFont typeface="Wingdings" panose="05000000000000000000" pitchFamily="2" charset="2"/>
              <a:buChar char="§"/>
            </a:pPr>
            <a:r>
              <a:rPr lang="en-US" sz="2400" b="1" dirty="0">
                <a:cs typeface="Century Gothic"/>
              </a:rPr>
              <a:t>P</a:t>
            </a:r>
            <a:r>
              <a:rPr lang="en-US" sz="2400" b="1" dirty="0" smtClean="0">
                <a:cs typeface="Century Gothic"/>
              </a:rPr>
              <a:t>olitical </a:t>
            </a:r>
            <a:r>
              <a:rPr lang="en-US" sz="2400" b="1" dirty="0">
                <a:cs typeface="Century Gothic"/>
              </a:rPr>
              <a:t>will </a:t>
            </a:r>
            <a:endParaRPr lang="en-US" sz="2400" b="1" dirty="0" smtClean="0">
              <a:cs typeface="Century Gothic"/>
            </a:endParaRPr>
          </a:p>
          <a:p>
            <a:pPr lvl="1">
              <a:buFont typeface="Wingdings" charset="2"/>
              <a:buChar char="§"/>
            </a:pPr>
            <a:r>
              <a:rPr lang="en-US" sz="2000" dirty="0">
                <a:cs typeface="Century Gothic"/>
              </a:rPr>
              <a:t>P</a:t>
            </a:r>
            <a:r>
              <a:rPr lang="en-US" sz="2000" dirty="0" smtClean="0">
                <a:cs typeface="Century Gothic"/>
              </a:rPr>
              <a:t>ost</a:t>
            </a:r>
            <a:r>
              <a:rPr lang="en-US" sz="2000" dirty="0">
                <a:cs typeface="Century Gothic"/>
              </a:rPr>
              <a:t>-Apartheid, </a:t>
            </a:r>
            <a:r>
              <a:rPr lang="en-US" sz="2000" dirty="0" smtClean="0">
                <a:cs typeface="Century Gothic"/>
              </a:rPr>
              <a:t>inclusive citizenship</a:t>
            </a:r>
            <a:r>
              <a:rPr lang="en-US" sz="2000" dirty="0">
                <a:cs typeface="Century Gothic"/>
              </a:rPr>
              <a:t>, rights-based </a:t>
            </a:r>
            <a:r>
              <a:rPr lang="en-US" sz="2000" dirty="0" smtClean="0">
                <a:cs typeface="Century Gothic"/>
              </a:rPr>
              <a:t>constitution</a:t>
            </a:r>
          </a:p>
          <a:p>
            <a:pPr lvl="1">
              <a:buFont typeface="Wingdings" panose="05000000000000000000" pitchFamily="2" charset="2"/>
              <a:buChar char="§"/>
            </a:pPr>
            <a:r>
              <a:rPr lang="en-US" sz="2000" b="1" dirty="0">
                <a:cs typeface="Century Gothic"/>
              </a:rPr>
              <a:t>765 service points </a:t>
            </a:r>
            <a:r>
              <a:rPr lang="en-US" sz="2000" dirty="0">
                <a:cs typeface="Century Gothic"/>
              </a:rPr>
              <a:t>(including </a:t>
            </a:r>
            <a:r>
              <a:rPr lang="en-US" sz="2000" dirty="0" smtClean="0">
                <a:cs typeface="Century Gothic"/>
              </a:rPr>
              <a:t>mobile) </a:t>
            </a:r>
            <a:r>
              <a:rPr lang="en-US" sz="2000" dirty="0">
                <a:cs typeface="Century Gothic"/>
              </a:rPr>
              <a:t>= </a:t>
            </a:r>
            <a:r>
              <a:rPr lang="en-US" sz="2000" b="1" dirty="0">
                <a:cs typeface="Century Gothic"/>
              </a:rPr>
              <a:t>10 births + deaths/</a:t>
            </a:r>
            <a:r>
              <a:rPr lang="en-US" sz="2000" b="1" dirty="0" smtClean="0">
                <a:cs typeface="Century Gothic"/>
              </a:rPr>
              <a:t>day/</a:t>
            </a:r>
            <a:r>
              <a:rPr lang="en-US" sz="2000" b="1" dirty="0">
                <a:cs typeface="Century Gothic"/>
              </a:rPr>
              <a:t>service point</a:t>
            </a:r>
            <a:r>
              <a:rPr lang="en-US" sz="2000" dirty="0">
                <a:cs typeface="Century Gothic"/>
              </a:rPr>
              <a:t>; ca. </a:t>
            </a:r>
            <a:r>
              <a:rPr lang="en-US" sz="2000" b="1" dirty="0">
                <a:cs typeface="Century Gothic"/>
              </a:rPr>
              <a:t>10,000 staff</a:t>
            </a:r>
            <a:r>
              <a:rPr lang="en-US" sz="2000" dirty="0">
                <a:cs typeface="Century Gothic"/>
              </a:rPr>
              <a:t>, i.e. budget </a:t>
            </a:r>
            <a:r>
              <a:rPr lang="en-US" sz="2000" dirty="0" smtClean="0">
                <a:cs typeface="Century Gothic"/>
              </a:rPr>
              <a:t>sufficiency</a:t>
            </a:r>
            <a:endParaRPr lang="en-US" sz="2000" dirty="0">
              <a:cs typeface="Century Gothic"/>
            </a:endParaRPr>
          </a:p>
          <a:p>
            <a:pPr>
              <a:buFont typeface="Wingdings" panose="05000000000000000000" pitchFamily="2" charset="2"/>
              <a:buChar char="§"/>
            </a:pPr>
            <a:r>
              <a:rPr lang="en-US" sz="2400" b="1" dirty="0" smtClean="0">
                <a:cs typeface="Century Gothic"/>
              </a:rPr>
              <a:t>Incentives</a:t>
            </a:r>
          </a:p>
          <a:p>
            <a:pPr lvl="1">
              <a:buFont typeface="Wingdings" panose="05000000000000000000" pitchFamily="2" charset="2"/>
              <a:buChar char="§"/>
            </a:pPr>
            <a:r>
              <a:rPr lang="en-US" sz="2000" dirty="0" smtClean="0">
                <a:cs typeface="Century Gothic"/>
              </a:rPr>
              <a:t>No fee, unless replacement certificate</a:t>
            </a:r>
          </a:p>
          <a:p>
            <a:pPr lvl="1">
              <a:buFont typeface="Wingdings" panose="05000000000000000000" pitchFamily="2" charset="2"/>
              <a:buChar char="§"/>
            </a:pPr>
            <a:r>
              <a:rPr lang="en-US" sz="2000" dirty="0" smtClean="0">
                <a:cs typeface="Century Gothic"/>
              </a:rPr>
              <a:t>Child support grant </a:t>
            </a:r>
            <a:r>
              <a:rPr lang="en-US" sz="2000" b="1" dirty="0" smtClean="0">
                <a:cs typeface="Century Gothic"/>
              </a:rPr>
              <a:t>US$ 31/m/child</a:t>
            </a:r>
            <a:r>
              <a:rPr lang="en-US" sz="2000" dirty="0" smtClean="0">
                <a:cs typeface="Century Gothic"/>
              </a:rPr>
              <a:t>, means-tested from 1998, only when birth child and caregiver are registered/have ID (6 months given)</a:t>
            </a:r>
          </a:p>
          <a:p>
            <a:pPr lvl="1">
              <a:buFont typeface="Wingdings" panose="05000000000000000000" pitchFamily="2" charset="2"/>
              <a:buChar char="§"/>
            </a:pPr>
            <a:r>
              <a:rPr lang="en-US" sz="2000" dirty="0" smtClean="0">
                <a:cs typeface="Century Gothic"/>
              </a:rPr>
              <a:t>Strong civil society advocacy for universal access to CSG</a:t>
            </a:r>
          </a:p>
          <a:p>
            <a:pPr lvl="1">
              <a:buFont typeface="Wingdings" panose="05000000000000000000" pitchFamily="2" charset="2"/>
              <a:buChar char="§"/>
            </a:pPr>
            <a:r>
              <a:rPr lang="en-US" sz="2000" dirty="0" smtClean="0">
                <a:cs typeface="Century Gothic"/>
              </a:rPr>
              <a:t>Death registration incentives: inheritance, estate, undertaker license</a:t>
            </a:r>
          </a:p>
          <a:p>
            <a:pPr>
              <a:buFont typeface="Wingdings" panose="05000000000000000000" pitchFamily="2" charset="2"/>
              <a:buChar char="§"/>
            </a:pPr>
            <a:r>
              <a:rPr lang="en-US" sz="2400" b="1" dirty="0" smtClean="0">
                <a:cs typeface="Century Gothic"/>
              </a:rPr>
              <a:t>Interoperability – for example</a:t>
            </a:r>
            <a:endParaRPr lang="en-US" sz="2400" dirty="0" smtClean="0">
              <a:cs typeface="Century Gothic"/>
            </a:endParaRPr>
          </a:p>
          <a:p>
            <a:pPr lvl="1">
              <a:buFont typeface="Wingdings" panose="05000000000000000000" pitchFamily="2" charset="2"/>
              <a:buChar char="§"/>
            </a:pPr>
            <a:r>
              <a:rPr lang="en-US" sz="2000" dirty="0">
                <a:cs typeface="Century Gothic"/>
              </a:rPr>
              <a:t>H</a:t>
            </a:r>
            <a:r>
              <a:rPr lang="en-US" sz="2000" dirty="0" smtClean="0">
                <a:cs typeface="Century Gothic"/>
              </a:rPr>
              <a:t>ealth</a:t>
            </a:r>
            <a:r>
              <a:rPr lang="en-US" sz="2000" dirty="0">
                <a:cs typeface="Century Gothic"/>
              </a:rPr>
              <a:t>: birth registration in hospitals (90% institutional delivery</a:t>
            </a:r>
            <a:r>
              <a:rPr lang="en-US" sz="2000" dirty="0" smtClean="0">
                <a:cs typeface="Century Gothic"/>
              </a:rPr>
              <a:t>)</a:t>
            </a:r>
            <a:endParaRPr lang="en-US" sz="1600" dirty="0" smtClean="0">
              <a:cs typeface="Century Gothic"/>
            </a:endParaRPr>
          </a:p>
        </p:txBody>
      </p:sp>
    </p:spTree>
    <p:extLst>
      <p:ext uri="{BB962C8B-B14F-4D97-AF65-F5344CB8AC3E}">
        <p14:creationId xmlns:p14="http://schemas.microsoft.com/office/powerpoint/2010/main" val="25005134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6628</TotalTime>
  <Words>3635</Words>
  <Application>Microsoft Macintosh PowerPoint</Application>
  <PresentationFormat>On-screen Show (4:3)</PresentationFormat>
  <Paragraphs>208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blank</vt:lpstr>
      <vt:lpstr>Birth registration in Africa: Inching forwards, or sliding backwards?</vt:lpstr>
      <vt:lpstr>Birth Registration, Legal Identity  and Children’s Rights</vt:lpstr>
      <vt:lpstr>Status and Trends</vt:lpstr>
      <vt:lpstr>IDs: Different from Civil Registration</vt:lpstr>
      <vt:lpstr>Comparative Costs (per capita)</vt:lpstr>
      <vt:lpstr>African States Parties Reporting on the Right to Birth Registration and Legal Identity</vt:lpstr>
      <vt:lpstr>An Issue of Accountability?</vt:lpstr>
      <vt:lpstr>Post-2015 Development Agenda</vt:lpstr>
      <vt:lpstr>How It Can Be Done: The South Africa Model</vt:lpstr>
      <vt:lpstr>How it can be done: getting the governance right </vt:lpstr>
    </vt:vector>
  </TitlesOfParts>
  <Company>UNICEF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Stocktaking Exercise on MoRES Roll Out in ESAR</dc:title>
  <dc:creator>Edward Addai</dc:creator>
  <cp:lastModifiedBy>Jaap van der Straaten</cp:lastModifiedBy>
  <cp:revision>152</cp:revision>
  <cp:lastPrinted>2012-04-12T06:56:30Z</cp:lastPrinted>
  <dcterms:created xsi:type="dcterms:W3CDTF">2012-02-26T10:04:38Z</dcterms:created>
  <dcterms:modified xsi:type="dcterms:W3CDTF">2015-11-14T11:37:38Z</dcterms:modified>
</cp:coreProperties>
</file>